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306" r:id="rId12"/>
    <p:sldId id="307" r:id="rId13"/>
    <p:sldId id="308" r:id="rId14"/>
    <p:sldId id="264" r:id="rId15"/>
    <p:sldId id="265" r:id="rId16"/>
    <p:sldId id="266" r:id="rId17"/>
    <p:sldId id="267" r:id="rId18"/>
    <p:sldId id="309" r:id="rId19"/>
    <p:sldId id="310" r:id="rId20"/>
    <p:sldId id="311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85" r:id="rId31"/>
    <p:sldId id="312" r:id="rId32"/>
    <p:sldId id="313" r:id="rId33"/>
    <p:sldId id="314" r:id="rId34"/>
    <p:sldId id="315" r:id="rId35"/>
    <p:sldId id="287" r:id="rId36"/>
    <p:sldId id="288" r:id="rId37"/>
    <p:sldId id="289" r:id="rId38"/>
    <p:sldId id="295" r:id="rId39"/>
    <p:sldId id="320" r:id="rId40"/>
    <p:sldId id="321" r:id="rId41"/>
    <p:sldId id="322" r:id="rId42"/>
    <p:sldId id="296" r:id="rId43"/>
    <p:sldId id="297" r:id="rId44"/>
    <p:sldId id="298" r:id="rId45"/>
    <p:sldId id="299" r:id="rId46"/>
    <p:sldId id="300" r:id="rId47"/>
    <p:sldId id="323" r:id="rId48"/>
    <p:sldId id="324" r:id="rId49"/>
    <p:sldId id="301" r:id="rId50"/>
    <p:sldId id="302" r:id="rId51"/>
    <p:sldId id="303" r:id="rId52"/>
    <p:sldId id="304" r:id="rId53"/>
    <p:sldId id="305" r:id="rId5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slide" Target="../slides/slide43.xml"/><Relationship Id="rId4" Type="http://schemas.openxmlformats.org/officeDocument/2006/relationships/slide" Target="../slides/slide27.xml"/><Relationship Id="rId3" Type="http://schemas.openxmlformats.org/officeDocument/2006/relationships/slide" Target="../slides/slide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slide" Target="../slides/slide43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类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#mc=目录配置2#f9f0f80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4?lid=f4ee8dc50&amp;cid=f4ee8dc50&amp;vtp=1">
            <a:hlinkClick r:id="rId3" action="ppaction://hlinksldjump"/>
          </p:cNvPr>
          <p:cNvSpPr/>
          <p:nvPr/>
        </p:nvSpPr>
        <p:spPr>
          <a:xfrm>
            <a:off x="2569464" y="213969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sz="2800" dirty="0"/>
          </a:p>
        </p:txBody>
      </p:sp>
      <p:sp>
        <p:nvSpPr>
          <p:cNvPr id="5" name="C_0#auto_editor_catalog_4?lid=40e534106&amp;cid=40e534106&amp;vtp=1">
            <a:hlinkClick r:id="rId4" action="ppaction://hlinksldjump"/>
          </p:cNvPr>
          <p:cNvSpPr/>
          <p:nvPr/>
        </p:nvSpPr>
        <p:spPr>
          <a:xfrm>
            <a:off x="2569464" y="3081528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sz="2800" dirty="0"/>
          </a:p>
        </p:txBody>
      </p:sp>
      <p:sp>
        <p:nvSpPr>
          <p:cNvPr id="6" name="C_0#auto_editor_catalog_4?lid=e39c49bba&amp;cid=e39c49bba&amp;vtp=1">
            <a:hlinkClick r:id="rId5" action="ppaction://hlinksldjump"/>
          </p:cNvPr>
          <p:cNvSpPr/>
          <p:nvPr/>
        </p:nvSpPr>
        <p:spPr>
          <a:xfrm>
            <a:off x="2569464" y="401421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9f0f80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专题十 童话、寓言阅读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f4ee8dc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40e5341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e39c49b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类型#df=786d595c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类型1 中国佳作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a094bd19000a8af92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类型#df=01f43e9c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类型2 世界经典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f4ee8dc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40e5341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e39c49b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f4ee8dc50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40e534106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刷类型</a:t>
            </a:r>
            <a:endParaRPr lang="en-US" sz="1800" dirty="0"/>
          </a:p>
        </p:txBody>
      </p:sp>
      <p:sp>
        <p:nvSpPr>
          <p:cNvPr id="9" name="MasterShapeName?linknodeid=e39c49bba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2" Type="http://schemas.openxmlformats.org/officeDocument/2006/relationships/notesSlide" Target="../notesSlides/notesSlide28.xml"/><Relationship Id="rId11" Type="http://schemas.openxmlformats.org/officeDocument/2006/relationships/slideLayout" Target="../slideLayouts/slideLayout20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17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4.xml"/><Relationship Id="rId3" Type="http://schemas.openxmlformats.org/officeDocument/2006/relationships/slide" Target="slide43.xml"/><Relationship Id="rId2" Type="http://schemas.openxmlformats.org/officeDocument/2006/relationships/slide" Target="slide27.xml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1#5c94119b2?vcp=1&amp;pid=2a4ce1e23&amp;color=0,0,0&amp;vtp=1&amp;bbb=1&amp;hb=1"/>
          <p:cNvSpPr/>
          <p:nvPr/>
        </p:nvSpPr>
        <p:spPr>
          <a:xfrm>
            <a:off x="502920" y="900000"/>
            <a:ext cx="11183112" cy="551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这儿有一便士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请你收下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风琴手说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我已经很久没有收到过这样的一便士了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你这是在朝哪里赶路呢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旅人问道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倒是没有特定的目的地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风琴手说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往哪儿走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对我来说都一样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既然我能在这儿演奏手摇风琴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他地方也一样可以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不过说实在的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你应该去那种有人家开窗户的社区演奏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不然怎么会有人给你投便士呢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我没那么做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但照样也挺知足的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风琴手说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可是说实在的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旅人又说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你应该去那种后街小巷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有很多小孩子的那种地方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不然你演奏的时候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会跟着一起舞蹈呢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这倒是被你说中了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风琴手说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很久以前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我每天都会去那种开窗户的房子外面表演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集满十二便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士之后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这天剩下的时间我就去那些后街小巷里表演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我每天要花掉六便士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然后存下六便士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不过有那么一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我不小心得了感冒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不得不卧床养病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而等我病好之后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才发现后街小巷里已经出现了另一台手摇风琴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紧接着我又看到一台留声机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再接着是一架竖琴和一支短号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于是我明白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自己退休的时候到了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这么着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今我只在自己喜欢的地方演奏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而不管是在哪里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我演奏的音乐始终如一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1#5c94119b2?vcp=1&amp;pid=2a4ce1e23&amp;color=0,0,0&amp;vtp=1&amp;bbb=1&amp;hb=1"/>
          <p:cNvSpPr/>
          <p:nvPr/>
        </p:nvSpPr>
        <p:spPr>
          <a:xfrm>
            <a:off x="502920" y="1187135"/>
            <a:ext cx="11183112" cy="4961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可是有谁会来跳舞呢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旅人又问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森林本身无须舞者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风琴手说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旋即开始摇动风琴把手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演奏开始了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旅人马上感觉到青草和树叶又像之前一样飘摇起来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那一刻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森林中飞满了夜蛾与萤火虫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夜空中布满了繁星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星星翩翩起舞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就像那些后街小巷里的孩子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随着星星的舞蹈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旅人看到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星辉下的森林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里开出了花朵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可就在刚才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这里还分明不存在一朵花儿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花儿纷纷扭动花梗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争先恐后地在地衣上推出阵阵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涟漪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有两三条小溪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上一刻还悄无声息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这一刻却相继奔涌起来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于是旅人明白了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万物皆可起舞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就像这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些夜晚的花儿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溪流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萤火虫与树叶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整片森林里充满了舞蹈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它不再黑暗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因为月亮已经拨开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随后慢慢地划过整片夜空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很久以前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旅人也曾像这样舞蹈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而现在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他再一次跳起舞来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仿佛回到了十岁那年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他一直舞到风琴声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渐行渐远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微弱得无法听见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他就这样跳着舞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走出了森林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来到了大路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远方的城市灯光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正在为他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照亮前途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选自《小书房》）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2_1#cb5a7a026?sp=1&amp;vcp=1&amp;pid=5c94119b2&amp;color=0,0,0&amp;vtp=1&amp;bt=1&amp;bbb=1"/>
          <p:cNvSpPr/>
          <p:nvPr/>
        </p:nvSpPr>
        <p:spPr>
          <a:xfrm>
            <a:off x="502920" y="227831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1.这篇童话遵循了故事的基本结构，请在结构图的方框内填写四字短语。（3分）</a:t>
            </a:r>
            <a:endParaRPr lang="en-US" altLang="zh-CN" sz="1800" dirty="0"/>
          </a:p>
        </p:txBody>
      </p:sp>
      <p:pic>
        <p:nvPicPr>
          <p:cNvPr id="3" name="QB_8_BD.2_3#cb5a7a026?htil=1&amp;vcp=1&amp;pid=5c94119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8648" y="2787208"/>
            <a:ext cx="804672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8_BD.2_4#cb5a7a026?htil=1&amp;vcp=1&amp;pid=5c94119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8352" y="2759776"/>
            <a:ext cx="2999232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8_BD.2_5#cb5a7a026?vcp=1&amp;pid=5c94119b2&amp;color=0,0,0&amp;vtp=1&amp;bbb=1&amp;hb=1"/>
          <p:cNvSpPr/>
          <p:nvPr/>
        </p:nvSpPr>
        <p:spPr>
          <a:xfrm>
            <a:off x="502920" y="4258376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dirty="0"/>
          </a:p>
        </p:txBody>
      </p:sp>
      <p:sp>
        <p:nvSpPr>
          <p:cNvPr id="6" name="QB_8_AN.3_1#cb5a7a026.blank?vcp=1&amp;pid=5c94119b2&amp;color=0,0,0&amp;vpa=1&amp;vtp=1&amp;bbb=1"/>
          <p:cNvSpPr/>
          <p:nvPr/>
        </p:nvSpPr>
        <p:spPr>
          <a:xfrm>
            <a:off x="737076" y="4227896"/>
            <a:ext cx="4052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黑夜降临（或：失去方向、迷失森林）</a:t>
            </a:r>
            <a:endParaRPr lang="en-US" altLang="zh-CN" dirty="0"/>
          </a:p>
        </p:txBody>
      </p:sp>
      <p:sp>
        <p:nvSpPr>
          <p:cNvPr id="7" name="QB_8_AN.4_1#cb5a7a026.blank?vcp=1&amp;pid=5c94119b2&amp;color=0,0,0&amp;vpa=2&amp;vtp=1&amp;bbb=1"/>
          <p:cNvSpPr/>
          <p:nvPr/>
        </p:nvSpPr>
        <p:spPr>
          <a:xfrm>
            <a:off x="5194776" y="4227896"/>
            <a:ext cx="5195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与己对话（或：自言自语、随乐起舞、弹奏乐曲）</a:t>
            </a:r>
            <a:endParaRPr lang="en-US" altLang="zh-CN" dirty="0"/>
          </a:p>
        </p:txBody>
      </p:sp>
      <p:sp>
        <p:nvSpPr>
          <p:cNvPr id="8" name="QB_8_AN.5_1#cb5a7a026.blank?vcp=1&amp;pid=5c94119b2&amp;color=0,0,0&amp;vpa=3&amp;vtp=1&amp;bbb=1&amp;hb=1"/>
          <p:cNvSpPr/>
          <p:nvPr/>
        </p:nvSpPr>
        <p:spPr>
          <a:xfrm>
            <a:off x="502920" y="4227896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走出森林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（或：来到大路、走出迷惘）（3分）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6_1#9c4362ddf?vcp=1&amp;pid=5c94119b2&amp;color=0,0,0&amp;vtp=1&amp;bt=1&amp;bbb=1"/>
          <p:cNvSpPr/>
          <p:nvPr/>
        </p:nvSpPr>
        <p:spPr>
          <a:xfrm>
            <a:off x="502920" y="201857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2.童话两次写到“翩翩起舞”，分别刻画了旅人怎样的心理？（4分）</a:t>
            </a:r>
            <a:endParaRPr lang="en-US" altLang="zh-CN" sz="1800" dirty="0"/>
          </a:p>
        </p:txBody>
      </p:sp>
      <p:sp>
        <p:nvSpPr>
          <p:cNvPr id="3" name="QO_9_BD.7_1#6faf51e13?vcp=1&amp;pid=9c4362ddf&amp;color=0,0,0&amp;vtp=1&amp;bbb=1"/>
          <p:cNvSpPr/>
          <p:nvPr/>
        </p:nvSpPr>
        <p:spPr>
          <a:xfrm>
            <a:off x="502920" y="2415002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他循着乐声走去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与此同时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他感到青草正在自己脚下飘摇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树叶迎着他的脸颊翩翩起舞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O_9_AN.8_1#6faf51e13?vcp=1&amp;pid=9c4362ddf&amp;color=0,0,0&amp;vtp=1&amp;bbb=1"/>
          <p:cNvSpPr/>
          <p:nvPr/>
        </p:nvSpPr>
        <p:spPr>
          <a:xfrm>
            <a:off x="502920" y="2820767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陷入困境的旅人，听见乐声，感到了接近目的地的轻松、快乐，不再迷惘。（2分）</a:t>
            </a:r>
            <a:endParaRPr lang="en-US" altLang="zh-CN" sz="1800" dirty="0"/>
          </a:p>
        </p:txBody>
      </p:sp>
      <p:sp>
        <p:nvSpPr>
          <p:cNvPr id="5" name="QO_9_BD.9_1#533650c2f?vcp=1&amp;pid=9c4362ddf&amp;color=0,0,0&amp;vtp=1&amp;bbb=1"/>
          <p:cNvSpPr/>
          <p:nvPr/>
        </p:nvSpPr>
        <p:spPr>
          <a:xfrm>
            <a:off x="502920" y="3226532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星星翩翩起舞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就像那些后街小巷里的孩子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6" name="QO_9_AN.10_1#533650c2f?vcp=1&amp;pid=9c4362ddf&amp;color=0,0,0&amp;vtp=1&amp;bbb=1&amp;hb=1"/>
          <p:cNvSpPr/>
          <p:nvPr/>
        </p:nvSpPr>
        <p:spPr>
          <a:xfrm>
            <a:off x="502920" y="363731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在风琴曲的伴奏下，森林复苏了，旅人的心也复苏了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，星星在旅人的眼里已经幻化成了后街小巷里的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孩子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，此时的旅人悟到了人生的真谛，充满了前进的动力。（2分）</a:t>
            </a:r>
            <a:endParaRPr lang="en-US" altLang="zh-CN" dirty="0"/>
          </a:p>
        </p:txBody>
      </p:sp>
      <p:sp>
        <p:nvSpPr>
          <p:cNvPr id="7" name="QO_8_BD.11_1#227d0519b?vcp=1&amp;pid=5c94119b2&amp;color=0,0,0&amp;vtp=1&amp;bbb=1"/>
          <p:cNvSpPr/>
          <p:nvPr/>
        </p:nvSpPr>
        <p:spPr>
          <a:xfrm>
            <a:off x="502920" y="446478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3.这篇童话充满了隐喻色彩。你认为文中的“森林”“乐曲”“月亮”分别比喻什么？（3分）</a:t>
            </a:r>
            <a:endParaRPr lang="en-US" altLang="zh-CN" sz="1800" dirty="0"/>
          </a:p>
        </p:txBody>
      </p:sp>
      <p:sp>
        <p:nvSpPr>
          <p:cNvPr id="8" name="QO_8_AN.12_1#227d0519b?vcp=1&amp;pid=5c94119b2&amp;color=0,0,0&amp;vtp=1&amp;bbb=1"/>
          <p:cNvSpPr/>
          <p:nvPr/>
        </p:nvSpPr>
        <p:spPr>
          <a:xfrm>
            <a:off x="502920" y="4870547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森林比喻困境、逆境、绝境，乐曲比喻力量、能量、快乐之源，月亮比喻光明、希望。（3分）</a:t>
            </a:r>
            <a:endParaRPr lang="en-US" altLang="zh-CN" sz="1800" dirty="0"/>
          </a:p>
        </p:txBody>
      </p:sp>
      <p:sp>
        <p:nvSpPr>
          <p:cNvPr id="9" name="QO_9_BD.7_1#6faf51e13?vcp=1&amp;pid=9c4362ddf&amp;color=0,0,0&amp;vtp=1&amp;bbb=1&amp;zzd= 1"/>
          <p:cNvSpPr/>
          <p:nvPr/>
        </p:nvSpPr>
        <p:spPr>
          <a:xfrm>
            <a:off x="9170701" y="27661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9_BD.7_1#6faf51e13?vcp=1&amp;pid=9c4362ddf&amp;color=0,0,0&amp;vtp=1&amp;bbb=1&amp;zzd= 1"/>
          <p:cNvSpPr/>
          <p:nvPr/>
        </p:nvSpPr>
        <p:spPr>
          <a:xfrm>
            <a:off x="9399301" y="27661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9_BD.7_1#6faf51e13?vcp=1&amp;pid=9c4362ddf&amp;color=0,0,0&amp;vtp=1&amp;bbb=1&amp;zzd= 1"/>
          <p:cNvSpPr/>
          <p:nvPr/>
        </p:nvSpPr>
        <p:spPr>
          <a:xfrm>
            <a:off x="9627901" y="27661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9_BD.7_1#6faf51e13?vcp=1&amp;pid=9c4362ddf&amp;color=0,0,0&amp;vtp=1&amp;bbb=1&amp;zzd= 1"/>
          <p:cNvSpPr/>
          <p:nvPr/>
        </p:nvSpPr>
        <p:spPr>
          <a:xfrm>
            <a:off x="9856501" y="27661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O_9_BD.9_1#533650c2f?vcp=1&amp;pid=9c4362ddf&amp;color=0,0,0&amp;vtp=1&amp;bbb=1&amp;zzd= 1"/>
          <p:cNvSpPr/>
          <p:nvPr/>
        </p:nvSpPr>
        <p:spPr>
          <a:xfrm>
            <a:off x="1626902" y="357768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O_9_BD.9_1#533650c2f?vcp=1&amp;pid=9c4362ddf&amp;color=0,0,0&amp;vtp=1&amp;bbb=1&amp;zzd= 1"/>
          <p:cNvSpPr/>
          <p:nvPr/>
        </p:nvSpPr>
        <p:spPr>
          <a:xfrm>
            <a:off x="1855502" y="357768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O_9_BD.9_1#533650c2f?vcp=1&amp;pid=9c4362ddf&amp;color=0,0,0&amp;vtp=1&amp;bbb=1&amp;zzd= 1"/>
          <p:cNvSpPr/>
          <p:nvPr/>
        </p:nvSpPr>
        <p:spPr>
          <a:xfrm>
            <a:off x="2084102" y="357768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O_9_BD.9_1#533650c2f?vcp=1&amp;pid=9c4362ddf&amp;color=0,0,0&amp;vtp=1&amp;bbb=1&amp;zzd= 1"/>
          <p:cNvSpPr/>
          <p:nvPr/>
        </p:nvSpPr>
        <p:spPr>
          <a:xfrm>
            <a:off x="2312702" y="357768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3_1#9f83f889a?vcp=1&amp;pid=5c94119b2&amp;color=0,0,0&amp;vtp=1&amp;bt=1&amp;bbb=1"/>
          <p:cNvSpPr/>
          <p:nvPr/>
        </p:nvSpPr>
        <p:spPr>
          <a:xfrm>
            <a:off x="502920" y="182683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4.在你看来，迷失在森林中的旅人是否真的遇到了风琴手？请结合文本内容和阅读体验进行探究。（5分）</a:t>
            </a:r>
            <a:endParaRPr lang="en-US" altLang="zh-CN" sz="1800" dirty="0"/>
          </a:p>
        </p:txBody>
      </p:sp>
      <p:sp>
        <p:nvSpPr>
          <p:cNvPr id="3" name="QO_8_AN.14_1#9f83f889a?vcp=1&amp;pid=5c94119b2&amp;color=0,0,0&amp;vtp=1&amp;bbb=1&amp;hb=1"/>
          <p:cNvSpPr/>
          <p:nvPr/>
        </p:nvSpPr>
        <p:spPr>
          <a:xfrm>
            <a:off x="502920" y="2225296"/>
            <a:ext cx="11183112" cy="32878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【示例一】旅人遇到的风琴手就像森林里的精灵，凭空出现又凭空消失，他的讲述与旅人的经历高度吻合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，唤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起了旅人美好的童年回忆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。他洞察旅人的心理，用乐观、淡定、积极的态度慰藉旅人，启迪旅人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。他在黑暗中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摇出欢快的风琴乐曲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，给予旅人重新走出黑暗的勇气。人生就是一段旅程，每个人都是旅人。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当我们陷于困境，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失去前行的勇气与动力时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，总有那么一股力量来帮助我们拾取信心，走出迷途。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示例二】旅人为了排遣寂寞，于是跟自己对话，他与风琴手的对话其实是他的自言自语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。他听到的音乐是出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于自己的幻觉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，因为既无人唱歌，也无人吹奏。星辉下的森林马上开花，溪流立即奔涌，夜晚的花儿、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溪流、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星星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、飞蛾、萤火虫与树叶都在起舞，都是旅人的幻想。旅人仿佛回到十岁那年跟随手摇风琴舞蹈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，美好的童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年回忆帮助他走出困境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。人生的旅程难免陷入黑暗，但美好的童年可以照亮前程。（5分）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46e9c305?vcp=1&amp;pid=c8f3bcd97&amp;color=0,0,0&amp;vtp=1&amp;bt=1&amp;bbb=1"/>
          <p:cNvSpPr/>
          <p:nvPr/>
        </p:nvSpPr>
        <p:spPr>
          <a:xfrm>
            <a:off x="502920" y="891540"/>
            <a:ext cx="11183112" cy="7315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文二</a:t>
            </a:r>
            <a:r>
              <a:rPr lang="en-US" altLang="zh-CN" sz="2400" b="1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［2023温州中考］班级开展“鲲鹏”主题毕业文化衫设计活动，请你参加。（23分）</a:t>
            </a:r>
            <a:endParaRPr lang="en-US" altLang="zh-CN" sz="2400" spc="-50" dirty="0"/>
          </a:p>
        </p:txBody>
      </p:sp>
      <p:sp>
        <p:nvSpPr>
          <p:cNvPr id="3" name="QM_7_BD.15_1#ce0dade00?vcp=1&amp;pid=646e9c305&amp;color=0,0,0&amp;vtp=1&amp;bbb=1&amp;hb=1"/>
          <p:cNvSpPr/>
          <p:nvPr/>
        </p:nvSpPr>
        <p:spPr>
          <a:xfrm>
            <a:off x="502920" y="1625600"/>
            <a:ext cx="11183112" cy="419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鲲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鹏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森林里有一棵大树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非常羡慕天上的飞鸟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幻想有一天也能飞起来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为了实现这个美丽的梦想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它的树枝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尽力向两边伸展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像树干上长出了翅膀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有了翅膀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飞翔就不再是奢望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每当有风吹过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树林里的其他树木都在摇晃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唯有它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伸展的树枝上下翻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仿佛在吃力地飞翔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由于根须深扎在土地里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尽管大树费力振翅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也无法离开土地半步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作为一棵树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能做到这一步已很不容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但它不满足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它的理想是像大鹏那样展开巨大的翅膀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在天地之间自由来往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它还想飞到天外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飞到太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阳的后面也不停下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这棵大树经过多年的练习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终于有一天拔地而起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飞到了天空中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ce0dade00?vcp=1&amp;pid=646e9c305&amp;color=0,0,0&amp;vtp=1&amp;bbb=1&amp;hb=1"/>
          <p:cNvSpPr/>
          <p:nvPr/>
        </p:nvSpPr>
        <p:spPr>
          <a:xfrm>
            <a:off x="502920" y="942660"/>
            <a:ext cx="11183112" cy="544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当大树拔地而起的那一刻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大地发出了轰鸣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从树根拔起处喷发出一股带血的泥浆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大地不仅松开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了树根下的泥土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也使出了洪荒之力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把大树送入了天空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人们惊讶地望着这棵飞到天空中的大树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看见它的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根须渐渐收缩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变成了锋利的爪子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它的树冠变成了鸟的头颅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一棵大树成功地完成了变身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大树起飞以后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大地留下了伤口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泥浆向外喷涌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天空也震惊了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退到更高的地方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远近的白云也纷纷闪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给飞翔的大树让出一条路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不是让出一条路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而是所有的白云都在瞬间长出了翅膀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跟在大树的身后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一棵大树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变成了鲲鹏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鲲鹏展翅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扶摇直上九万里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而在它翅膀的右边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太阳像吊在高空中的一个球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突然着火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燃烧着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旋转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散发出毛刺般的光芒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人们传说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这棵大树的前世是鲲鹏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它因为违犯了天律而被囚禁在森林里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成为一棵树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它站在树林里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扎根长叶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从泥土中汲取精华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时刻准备着冲天而起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不是每棵树都有飞翔的愿望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大多数树木都安于自己的命运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一站就是一生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它们的枝条努力伸向天空是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为了获取更多的阳光而不是飞翔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ce0dade00?vcp=1&amp;pid=646e9c305&amp;color=0,0,0&amp;vtp=1&amp;bbb=1&amp;hb=1"/>
          <p:cNvSpPr/>
          <p:nvPr/>
        </p:nvSpPr>
        <p:spPr>
          <a:xfrm>
            <a:off x="502920" y="935040"/>
            <a:ext cx="11183112" cy="544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当一棵树飞起来以后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整个树林都矮了下去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它们在风中摇晃着身子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被天空覆盖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也被鲲鹏所俯视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鲲鹏翱翔于蓝天时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它的每一片羽毛都领略了搏击长空的快乐和光荣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它凌驾于大地之上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已没什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么能阻挡它飞越千山万水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不是每一棵树都有这样的机会和能力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它是被大地养育和托举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也是被天空选择和邀请的冒险者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之所以能实现飞翔之梦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也源于自己的夙愿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不断的努力和蜕变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直至超越了自身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飞翔即历险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谁能说这不是一次赴死的过程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在芸芸众生中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只有它把自己推到了绝路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时候到了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树根松动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大地准备喷发和推举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天空在召唤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太阳冒出了火苗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等待它升空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它必须把自己拔起来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在致命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的一跃中完成涅槃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飞起来以后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鲲鹏才有自己的领空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它飞起来了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但不是为了博取人们的惊呼和赞许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而是在天空中搏命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它飞得非常吃力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甚至危险重重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它在高空中差点被暴风剪断翅膀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甚至曾短暂地晕过去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昏死在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但是它又活了过来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它挺住了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继续飞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渐渐地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它的羽毛从绿色变为黑色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然后又变成火红色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它像一个火焰精灵在天空中翱翔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行走在天空中的大师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乃鲲鹏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ce0dade00?vcp=1&amp;pid=646e9c305&amp;color=0,0,0&amp;vtp=1&amp;bbb=1&amp;hb=1"/>
          <p:cNvSpPr/>
          <p:nvPr/>
        </p:nvSpPr>
        <p:spPr>
          <a:xfrm>
            <a:off x="502920" y="900000"/>
            <a:ext cx="11183112" cy="5624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它飞着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如果天空失去边界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它就是边界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如果信仰在人间熄灭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它就燃烧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从自己的身体里捧出炽热的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灰烬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在它的身体里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比飞翔更持久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更坚毅的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是它的信心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很久以后的一天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鲲鹏从天外回来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降落在一个山巅上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并非时间挡住了去路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而是它要在泥土中重新汲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取能量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完成下一次涅槃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它回到大地上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是归宿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是寻根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是赴死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还是重生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人们奔走相告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说鲲鹏又回来了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它伸展着翅膀站在山巅上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俯瞰着人们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俯瞰着它曾经生活过的大地和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就这样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它在山巅上一站就是多年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脚趾在泥土中重新扎下了根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翅膀形的枝丫继续延伸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人们最后一次看见它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是多年后的一个早晨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太阳还未升起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大地上突然晨风骤起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聚集的气流沿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着山坡向上冲刺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把山巅上的鲲鹏连根拔起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托举到空中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也有人说鲲鹏从山巅上一跃而起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翅膀搅动四周的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奔向天空翱翔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它在山巅上空盘旋三周后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向太阳升起的方向飞去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人们看见它越飞越高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就在它接近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太阳光束的一瞬间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它的身体被阳光点燃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忽然燃烧起来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它拍打着燃烧的羽翼继续飞翔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在飞向太阳的途中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变成了一只火焰鲲鹏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多年以后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有人从天空的背面回来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说鲲鹏并没有死去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它在天空中烧毁了自己的身体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从火焰中提炼出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了自己的灵魂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它的灵魂依然在飞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只是寻常不可视见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有时它在时间的外面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有时在透明的光中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选自《创世记》,有删改）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#ce0dade00?vcp=1&amp;pid=646e9c305&amp;color=0,0,0&amp;vtp=1&amp;bt=1&amp;bbb=1"/>
          <p:cNvSpPr/>
          <p:nvPr/>
        </p:nvSpPr>
        <p:spPr>
          <a:xfrm>
            <a:off x="502920" y="2806988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【设计准备】</a:t>
            </a:r>
            <a:endParaRPr lang="en-US" altLang="zh-CN" sz="1800" dirty="0"/>
          </a:p>
        </p:txBody>
      </p:sp>
      <p:sp>
        <p:nvSpPr>
          <p:cNvPr id="3" name="QO_8_BD.16_1#a9b8e7db8?sp=1&amp;vcp=1&amp;pid=ce0dade00&amp;color=0,0,0&amp;vtp=1&amp;bbb=1"/>
          <p:cNvSpPr/>
          <p:nvPr/>
        </p:nvSpPr>
        <p:spPr>
          <a:xfrm>
            <a:off x="502920" y="3164430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5.文中的鲲鹏有很多打动人心的时刻，请再选取两个，为其命名并标注在横轴相应位置上。（2分）</a:t>
            </a:r>
            <a:endParaRPr lang="en-US" altLang="zh-CN" sz="1800" dirty="0"/>
          </a:p>
        </p:txBody>
      </p:sp>
      <p:pic>
        <p:nvPicPr>
          <p:cNvPr id="4" name="QO_8_BD.16_2#a9b8e7db8?htil=2&amp;vcp=1&amp;pid=ce0dade0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656" y="3751677"/>
            <a:ext cx="5157216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8_AN.17_1#a9b8e7db8?htil=2&amp;vcp=1&amp;pid=ce0dade00&amp;color=0,0,0&amp;vtp=1&amp;bbb=1"/>
          <p:cNvSpPr/>
          <p:nvPr/>
        </p:nvSpPr>
        <p:spPr>
          <a:xfrm>
            <a:off x="6089904" y="3571083"/>
            <a:ext cx="558698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（2分）</a:t>
            </a:r>
            <a:endParaRPr lang="en-US" altLang="zh-CN" sz="1800" dirty="0"/>
          </a:p>
        </p:txBody>
      </p:sp>
      <p:pic>
        <p:nvPicPr>
          <p:cNvPr id="6" name="QO_8_AN.17_2#a9b8e7db8?htil=2&amp;vcp=1&amp;pid=ce0dade0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08192" y="4049238"/>
            <a:ext cx="5468112" cy="42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a16fc39e2?vcp=1&amp;pid=ce0dade00&amp;color=0,0,0&amp;vtp=1&amp;bt=1&amp;bbb=1"/>
          <p:cNvSpPr/>
          <p:nvPr/>
        </p:nvSpPr>
        <p:spPr>
          <a:xfrm>
            <a:off x="502920" y="1811689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【设计图案】</a:t>
            </a:r>
            <a:endParaRPr lang="en-US" altLang="zh-CN" sz="1800" dirty="0"/>
          </a:p>
        </p:txBody>
      </p:sp>
      <p:sp>
        <p:nvSpPr>
          <p:cNvPr id="3" name="QO_8_BD.18_1#0237421b2?vcp=1&amp;pid=ce0dade00&amp;color=0,0,0&amp;vtp=1&amp;bbb=1"/>
          <p:cNvSpPr/>
          <p:nvPr/>
        </p:nvSpPr>
        <p:spPr>
          <a:xfrm>
            <a:off x="502920" y="220811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6.阅读文章，完成设计。（11分）</a:t>
            </a:r>
            <a:endParaRPr lang="en-US" altLang="zh-CN" sz="1800" dirty="0"/>
          </a:p>
        </p:txBody>
      </p:sp>
      <p:sp>
        <p:nvSpPr>
          <p:cNvPr id="4" name="QO_9_BD.19_1#3e85050c9?sp=1&amp;vcp=1&amp;pid=0237421b2&amp;color=0,0,0&amp;vtp=1&amp;bbb=1&amp;hb=1"/>
          <p:cNvSpPr/>
          <p:nvPr/>
        </p:nvSpPr>
        <p:spPr>
          <a:xfrm>
            <a:off x="502920" y="2615916"/>
            <a:ext cx="11183112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（1）同学决定以鲲鹏为主体设计图案。你心目中最动人的鲲鹏形象是怎样的?根据阅读感受，发挥想象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，加以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：关注鲲鹏的姿态、神情、色彩等；关注鲲鹏形象传递出的效果。</a:t>
            </a:r>
            <a:endParaRPr lang="en-US" altLang="zh-CN" dirty="0"/>
          </a:p>
        </p:txBody>
      </p:sp>
      <p:sp>
        <p:nvSpPr>
          <p:cNvPr id="5" name="QO_9_AN.20_1#3e85050c9?vcp=1&amp;pid=0237421b2&amp;color=0,0,0&amp;vtp=1&amp;bbb=1&amp;hb=1"/>
          <p:cNvSpPr/>
          <p:nvPr/>
        </p:nvSpPr>
        <p:spPr>
          <a:xfrm>
            <a:off x="502920" y="3860326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【示例一】鲲鹏目光炯然坚定，神情毅然，扇动着火红色的翅膀，像一个火焰精灵在天空中翱翔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，让人感受到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鲲鹏一往无前的气概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示例二】鲲鹏张开巨大的翅膀，站立山巅，爪子深深嵌入岩石，犹如一个巨人俯视山下的一切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，淋漓尽致地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展现原始的力与美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21_1#f60b228f9?sp=1&amp;vcp=1&amp;pid=0237421b2&amp;color=0,0,0&amp;vtp=1&amp;bt=1&amp;bbb=1"/>
          <p:cNvSpPr/>
          <p:nvPr/>
        </p:nvSpPr>
        <p:spPr>
          <a:xfrm>
            <a:off x="502920" y="2020921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（2）从下面选择一个或多个形象与鲲鹏构图。根据阅读体验，阐述选择理由。（4分）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.大地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B.太阳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C.天空</a:t>
            </a:r>
            <a:endParaRPr lang="en-US" altLang="zh-CN" sz="1800" dirty="0"/>
          </a:p>
        </p:txBody>
      </p:sp>
      <p:sp>
        <p:nvSpPr>
          <p:cNvPr id="3" name="QO_9_AN.22_1#f60b228f9?vcp=1&amp;pid=0237421b2&amp;color=0,0,0&amp;vtp=1&amp;bbb=1&amp;hb=1"/>
          <p:cNvSpPr/>
          <p:nvPr/>
        </p:nvSpPr>
        <p:spPr>
          <a:xfrm>
            <a:off x="502920" y="2849088"/>
            <a:ext cx="11183112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【示例一】选A。大树在拔地而起时，大地喷发出带血的泥浆，即使如此，大地还是使出洪荒之力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，把大树送入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了天空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，让大树得以成功变身成为鲲鹏，实现飞翔的梦想。“大地”与“鲲鹏”构图，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既能表现鲲鹏追梦的坚定，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也能表现大地助力的悲壮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，给人以强有力的视觉冲击与心灵震撼。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示例二】选A、B、C。大树有着飞翔之梦，并且为之不断练习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；广袤的大地是大树成功变身为鲲鹏的力量源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；辽阔的天空召唤着鲲鹏，让它领略了搏击长空的快乐和荣光；太阳点燃鲲鹏，使它变成火焰鲲鹏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。将四个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形象进行构图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，画面气势恢宏，富有想象的张力，使人充满一种腾飞追梦的激情。（4分）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23_1#c631c6eef?sp=1&amp;vcp=1&amp;pid=0237421b2&amp;color=0,0,0&amp;vtp=1&amp;bt=1&amp;bbb=1"/>
          <p:cNvSpPr/>
          <p:nvPr/>
        </p:nvSpPr>
        <p:spPr>
          <a:xfrm>
            <a:off x="502920" y="900000"/>
            <a:ext cx="11183112" cy="716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（3）根据阅读感悟，再写一节诗歌（3—5行）,作为图案的配文。（4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28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鲲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鹏</a:t>
            </a:r>
            <a:endParaRPr lang="en-US" altLang="zh-CN" sz="1800" dirty="0"/>
          </a:p>
        </p:txBody>
      </p:sp>
      <p:pic>
        <p:nvPicPr>
          <p:cNvPr id="4" name="QB_9_BD.24_1#c631c6eef?vcp=1&amp;pid=0237421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0096" y="1743471"/>
            <a:ext cx="1508760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9_BD.24_2#c631c6eef?vcp=1&amp;pid=0237421b2&amp;color=0,0,0&amp;vtp=1&amp;bbb=1&amp;hb=1"/>
          <p:cNvSpPr/>
          <p:nvPr/>
        </p:nvSpPr>
        <p:spPr>
          <a:xfrm>
            <a:off x="502920" y="3292871"/>
            <a:ext cx="11183112" cy="30784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你是自我的超越者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安于作为一棵树的命运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枝条伸向天空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成飞鸟的翅膀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动风云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冲向太阳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28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dirty="0"/>
          </a:p>
        </p:txBody>
      </p:sp>
      <p:sp>
        <p:nvSpPr>
          <p:cNvPr id="6" name="QB_9_AN.25_1#c631c6eef.blank?vcp=1&amp;pid=0237421b2&amp;color=0,0,0&amp;vpa=4&amp;vtp=1&amp;bbb=1&amp;hb=1"/>
          <p:cNvSpPr/>
          <p:nvPr/>
        </p:nvSpPr>
        <p:spPr>
          <a:xfrm>
            <a:off x="502920" y="5235654"/>
            <a:ext cx="11183112" cy="111988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示例一】飞向太阳的夸父/羽翼在燃烧/火焰中腾飞的灵魂/栖息在时间的外面/在透明的光中永恒</a:t>
            </a:r>
            <a:endParaRPr lang="en-US" altLang="zh-CN" dirty="0"/>
          </a:p>
          <a:p>
            <a:pPr latinLnBrk="1">
              <a:lnSpc>
                <a:spcPct val="1390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示例二】重返大地的寻根者/在山巅上</a:t>
            </a:r>
            <a:r>
              <a:rPr lang="en-US" altLang="zh-CN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一站就是多年/脚趾重新扎根</a:t>
            </a:r>
            <a:r>
              <a:rPr lang="en-US" altLang="zh-CN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枝丫继续延伸/原乡的血浆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/复燃你的涅槃梦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2ae60fffc?vcp=1&amp;pid=ce0dade00&amp;color=0,0,0&amp;vtp=1&amp;bt=1&amp;bbb=1"/>
          <p:cNvSpPr/>
          <p:nvPr/>
        </p:nvSpPr>
        <p:spPr>
          <a:xfrm>
            <a:off x="502920" y="1686911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【梳理探究】</a:t>
            </a:r>
            <a:endParaRPr lang="en-US" altLang="zh-CN" sz="1800" dirty="0"/>
          </a:p>
        </p:txBody>
      </p:sp>
      <p:sp>
        <p:nvSpPr>
          <p:cNvPr id="3" name="QO_8_BD.26_1#3f41b414d?vcp=1&amp;pid=ce0dade00&amp;color=0,0,0&amp;vtp=1&amp;bbb=1"/>
          <p:cNvSpPr/>
          <p:nvPr/>
        </p:nvSpPr>
        <p:spPr>
          <a:xfrm>
            <a:off x="502920" y="2083341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7.根据要求，完成任务。（10分）</a:t>
            </a:r>
            <a:endParaRPr lang="en-US" altLang="zh-CN" sz="1800" dirty="0"/>
          </a:p>
        </p:txBody>
      </p:sp>
      <p:sp>
        <p:nvSpPr>
          <p:cNvPr id="4" name="QB_9_BD.27_1#e65474d54?sp=1&amp;vcp=1&amp;pid=3f41b414d&amp;color=0,0,0&amp;vtp=1&amp;bbb=1"/>
          <p:cNvSpPr/>
          <p:nvPr/>
        </p:nvSpPr>
        <p:spPr>
          <a:xfrm>
            <a:off x="502920" y="2489106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（1）根据积累，完成有关“鲲鹏”内容的梳理。（3分）</a:t>
            </a:r>
            <a:endParaRPr lang="en-US" altLang="zh-CN" sz="1800" dirty="0"/>
          </a:p>
        </p:txBody>
      </p:sp>
      <p:graphicFrame>
        <p:nvGraphicFramePr>
          <p:cNvPr id="18" name="QB_9_BD.27_2#e65474d54?colgroup=3,44&amp;vcp=1&amp;pid=3f41b414d&amp;color=0,0,0&amp;vtp=1&amp;bbb=1&amp;hb=1"/>
          <p:cNvGraphicFramePr>
            <a:graphicFrameLocks noGrp="1"/>
          </p:cNvGraphicFramePr>
          <p:nvPr/>
        </p:nvGraphicFramePr>
        <p:xfrm>
          <a:off x="502920" y="2979898"/>
          <a:ext cx="11155680" cy="2619185"/>
        </p:xfrm>
        <a:graphic>
          <a:graphicData uri="http://schemas.openxmlformats.org/drawingml/2006/table">
            <a:tbl>
              <a:tblPr/>
              <a:tblGrid>
                <a:gridCol w="877824"/>
                <a:gridCol w="10277856"/>
              </a:tblGrid>
              <a:tr h="3823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677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诗文名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鹏之徙于南冥也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抟扶摇而上者九万里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去以六月息者也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（《北冥有鱼》）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大鹏一日同风起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扶摇直上九万里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（李白《上李邕》）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九万里风鹏正举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风休住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!（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李清照《渔家傲（天接云涛连晓雾）》）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鲲鹏展翅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九万里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翻动扶摇羊角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（毛泽东《念奴娇·鸟儿问答》）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成语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QB_9_AN.28_1#e65474d54.blank?vcp=1&amp;pid=3f41b414d&amp;color=0,0,0&amp;vpa=5&amp;vtp=1&amp;bbb=1"/>
          <p:cNvSpPr/>
          <p:nvPr/>
        </p:nvSpPr>
        <p:spPr>
          <a:xfrm>
            <a:off x="3503000" y="3374804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水击三千里</a:t>
            </a:r>
            <a:endParaRPr lang="en-US" altLang="zh-CN" dirty="0"/>
          </a:p>
        </p:txBody>
      </p:sp>
      <p:sp>
        <p:nvSpPr>
          <p:cNvPr id="7" name="QB_9_AN.29_1#e65474d54.blank?vcp=1&amp;pid=3f41b414d&amp;color=0,0,0&amp;vpa=6&amp;vtp=1&amp;bbb=1"/>
          <p:cNvSpPr/>
          <p:nvPr/>
        </p:nvSpPr>
        <p:spPr>
          <a:xfrm>
            <a:off x="4404700" y="4111404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蓬舟吹取三山去</a:t>
            </a:r>
            <a:endParaRPr lang="en-US" altLang="zh-CN" dirty="0"/>
          </a:p>
        </p:txBody>
      </p:sp>
      <p:sp>
        <p:nvSpPr>
          <p:cNvPr id="8" name="QB_9_AN.30_1#e65474d54.blank?vcp=1&amp;pid=3f41b414d&amp;color=0,0,0&amp;vpa=7&amp;vtp=1&amp;bbb=1"/>
          <p:cNvSpPr/>
          <p:nvPr/>
        </p:nvSpPr>
        <p:spPr>
          <a:xfrm>
            <a:off x="1686900" y="5201383"/>
            <a:ext cx="40528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【示例】鹏程万里（每空1分，共3分）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31_1#67c3f33dc?vcp=1&amp;pid=3f41b414d&amp;color=0,0,0&amp;vtp=1&amp;bt=1&amp;bbb=1"/>
          <p:cNvSpPr/>
          <p:nvPr/>
        </p:nvSpPr>
        <p:spPr>
          <a:xfrm>
            <a:off x="502920" y="182038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（2）回顾活动过程，综合对《鲲鹏记》和表格内容的理解，阐述设计“鲲鹏”主题文化衫活动的价值。（7分）</a:t>
            </a:r>
            <a:endParaRPr lang="en-US" altLang="zh-CN" sz="1800" dirty="0"/>
          </a:p>
        </p:txBody>
      </p:sp>
      <p:sp>
        <p:nvSpPr>
          <p:cNvPr id="3" name="QO_9_AN.32_1#67c3f33dc?vcp=1&amp;pid=3f41b414d&amp;color=0,0,0&amp;vtp=1&amp;bbb=1&amp;hb=1"/>
          <p:cNvSpPr/>
          <p:nvPr/>
        </p:nvSpPr>
        <p:spPr>
          <a:xfrm>
            <a:off x="502920" y="2218851"/>
            <a:ext cx="11183112" cy="328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采用分层的方式。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一层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：能结合文中鲲鹏的具体形象，联系表格内容，理解“鲲鹏”丰富的文化意蕴；关联设计过程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，明确活动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价值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。（6~7分）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示例一】庄子笔下的“鲲鹏”形象对后世影响深远。李白、毛泽东等就有诗词借“鲲鹏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”表达人生理想和志趣追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。可见，通过“鲲鹏”表达志向已成为一种文化现象。选择以“鲲鹏”为主题设计文化衫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，以此传承优秀的传统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。《鲲鹏记》中的大树梦想飞上天空，凭借坚定信念克服重重困难，最终变身鲲鹏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，涅槃后成为永恒的灵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魂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。以“鲲鹏”为主题设计文化衫，也是对“鲲鹏”这一形象的创造性使用，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表达对同学们在逐梦路上不畏艰难、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超越自我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、前程似锦的美好祝愿。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AN.32_2#67c3f33dc?vcp=1&amp;pid=3f41b414d&amp;color=0,0,0&amp;vtp=1&amp;bt=1&amp;bbb=1&amp;hb=1"/>
          <p:cNvSpPr/>
          <p:nvPr/>
        </p:nvSpPr>
        <p:spPr>
          <a:xfrm>
            <a:off x="502920" y="2450467"/>
            <a:ext cx="11183112" cy="2449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【示例二】“鲲鹏”是一个我们熟悉的形象，庄子、李白等人的诗文中都有它的身影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，给我们一种志向高远的感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。选择以“鲲鹏”为主题设计毕业文化衫，可以表达对同学们鹏程万里的祝愿与期待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，也体现出文化衫的文化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意味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。在设计过程中，《鲲鹏记》中的鲲鹏给了我们新的启发。它原是一棵树，但不安于命运的安排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，通过不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断练习和大地的帮助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，变成鲲鹏，飞向蓝天，冲向太阳，实现了自己的梦想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。它让我们明白不仅要有高远的志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，更应在追梦路上克服各种困难，不断进取，不断超越自己。这次活动的价值，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一是丰富了我对鲲鹏的理解，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二是使我明白要主动去了解和传承优秀的传统文化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AN.32_3#67c3f33dc?vcp=1&amp;pid=3f41b414d&amp;color=0,0,0&amp;mp=1&amp;vtp=1&amp;bt=1&amp;bbb=1&amp;hb=1"/>
          <p:cNvSpPr/>
          <p:nvPr/>
        </p:nvSpPr>
        <p:spPr>
          <a:xfrm>
            <a:off x="502920" y="978538"/>
            <a:ext cx="11183112" cy="5383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第二层：能结合文中的鲲鹏形象，联系表格内容，理解“鲲鹏”的文化意蕴；关联设计过程，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明确活动价值。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4~5分）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示例】选择以“鲲鹏”为主题设计毕业文化衫，是因为“鲲鹏”是受人喜欢的传统形象。李白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、毛泽东等人在诗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词中借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“鲲鹏”表达人生理想和志趣追求。可见，通过“鲲鹏”表达志向已成为一种文化现象。《鲲鹏记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》写一棵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树成功变身鲲鹏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，实现了自己的梦想，形象非常鲜明。在毕业文化衫上设计“鲲鹏”主题的图案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，是对优秀传统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文化的传承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，也是对同学们有似锦前程的美好祝愿。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三层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：能结合文中的鲲鹏形象或联系表格内容，发现“鲲鹏”的文化现象；关联活动背景，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指出活动价值。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3~4分）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示例】《鲲鹏记》写一棵大树变身鲲鹏，实现了飞上天空的梦想，形象鲜明。用“鲲鹏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”表达志趣追求是一种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文化现象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。选择以“鲲鹏”为主题设计毕业文化衫，表达对每位同学似锦前程的美好祝愿。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四层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：能联系文中的鲲鹏形象或表格内容，指出活动意图。（2分及以下）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示例】《鲲鹏记》写一棵大树变身鲲鹏飞上天空。选择以“鲲鹏”为主题设计毕业文化衫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，表达对同学们的美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好祝愿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0e534106.fixed?vcp=1&amp;pid=f9f0f802f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类型突破练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4330e51c7?vcp=1&amp;pid=1de8ee85a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［2022绍兴中考］</a:t>
            </a:r>
            <a:endParaRPr lang="en-US" altLang="zh-CN" sz="2400" dirty="0"/>
          </a:p>
        </p:txBody>
      </p:sp>
      <p:sp>
        <p:nvSpPr>
          <p:cNvPr id="3" name="QM_8_BD.45_1#2502f3e20?vcp=1&amp;pid=4330e51c7&amp;color=0,0,0&amp;vtp=1&amp;bbb=1&amp;hb=1"/>
          <p:cNvSpPr/>
          <p:nvPr/>
        </p:nvSpPr>
        <p:spPr>
          <a:xfrm>
            <a:off x="502920" y="1270000"/>
            <a:ext cx="11183112" cy="5218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太阳和蜉蝣</a:t>
            </a:r>
            <a:endParaRPr lang="en-US" altLang="zh-CN" sz="1800" dirty="0"/>
          </a:p>
          <a:p>
            <a:pPr algn="ctr"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一只蜉蝣从水里一点一点钻出来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远远的天边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一个红红的家伙一点一点冒上来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蜉蝣高兴地和他打招呼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你很神奇呀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你一来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这里就亮了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小蜉蝣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你认识我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你是谁呀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我是太阳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我好快乐呀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我有一天生命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你和我一样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太阳没有回答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往上走了走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一个太阳和一只蜉蝣没法说那么多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蜉蝣扇着细小的翅膀飞呀飞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这里瞅瞅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那里瞧瞧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一切都这么新鲜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一切都这么好看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我是蜉蝣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你是谁呀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我是蜻蜓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我是蜉蝣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你是谁呀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我是狗尾巴草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我是蜉蝣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你是谁呀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我是蜘蛛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我是蜉蝣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你是谁呀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我是蒲公英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蜉蝣好快乐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她一抬头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看见太阳比原来高了许多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你要去哪里呀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走到天那边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这样一天就过完了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我们都有一天生命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我们多么幸运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太阳不再说话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和一只小蜉蝣能说清楚什么呢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45_2#2502f3e20?vcp=1&amp;pid=4330e51c7&amp;color=0,0,0&amp;vtp=1&amp;bbb=1&amp;hb=1"/>
          <p:cNvSpPr/>
          <p:nvPr/>
        </p:nvSpPr>
        <p:spPr>
          <a:xfrm>
            <a:off x="502920" y="943930"/>
            <a:ext cx="11183112" cy="544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一只蝌蚪叫住蜉蝣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你可以当我的见证者吗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见证我脱掉尾巴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长出四肢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变成青蛙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我有一天生命呢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我变成青蛙需要两个月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从小青蛙变成大青蛙需要一两年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那是多久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个月有很多很多天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一年有很多很多很多很多天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这样啊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我等不到你变成青蛙了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蜉蝣遇见一只野鸭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她正在孵蛋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野鸭说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我有十颗蛋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每颗蛋里藏着一个孩子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孩子们会从蛋里钻出来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非常非常可爱哦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太有趣了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我要在这里等他们出来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我有一天生命呢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可等他们钻出来至少还要十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这样啊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我等不到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你可爱的孩子们了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蜉蝣停在一个花蕾上歇息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我是一朵非常美丽的花哟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等我开了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你就知道了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我在这里等你开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我有一天的生命呢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可我明天才开呀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明天是什么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今天过去就是明天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你只有今天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没有明天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这样啊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我等不到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你最美丽的样子了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蜉蝣好半天不再飞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fcaf1f99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3fcaf1f99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45_2#2502f3e20?vcp=1&amp;pid=4330e51c7&amp;color=0,0,0&amp;vtp=1&amp;bbb=1&amp;hb=1"/>
          <p:cNvSpPr/>
          <p:nvPr/>
        </p:nvSpPr>
        <p:spPr>
          <a:xfrm>
            <a:off x="502920" y="919585"/>
            <a:ext cx="11183112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太阳走到了她头顶上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你难过了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如果只有一天生命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你不难过吗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我活了很久很久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还能活很久很久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蜉蝣没有说话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在阳光里飞呀飞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小小的身体那么美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一天之外是怎样的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虽然和一只蜉蝣很难讲清楚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太阳还是很认真地和她说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白天过去是黑夜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黑夜过去是白天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是这样啊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dirty="0"/>
          </a:p>
        </p:txBody>
      </p:sp>
      <p:sp>
        <p:nvSpPr>
          <p:cNvPr id="3" name="QM_8_BD.45_3#2502f3e20?vcp=1&amp;pid=4330e51c7&amp;color=0,0,0&amp;vtp=1&amp;bbb=1"/>
          <p:cNvSpPr/>
          <p:nvPr/>
        </p:nvSpPr>
        <p:spPr>
          <a:xfrm>
            <a:off x="502920" y="2982495"/>
            <a:ext cx="111831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春天过去是夏天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夏天过去是秋天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秋天过去是冬天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冬天过去是春天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春天过去是夏天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现在是夏天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是这样啊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有晴天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有雨天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有刮风天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有下雪天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今天是晴天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是这样啊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我有很多天就好了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algn="l" latinLnBrk="1">
              <a:lnSpc>
                <a:spcPct val="150000"/>
              </a:lnSpc>
            </a:pPr>
            <a:endParaRPr lang="en-US" altLang="zh-CN" sz="1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45_3#2502f3e20?vcp=1&amp;pid=4330e51c7&amp;color=0,0,0&amp;vtp=1&amp;bbb=1"/>
          <p:cNvSpPr/>
          <p:nvPr/>
        </p:nvSpPr>
        <p:spPr>
          <a:xfrm>
            <a:off x="502920" y="900000"/>
            <a:ext cx="11183112" cy="73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蜉蝣发了一会儿呆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可我有整整一天的生命啊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一天有什么用呢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 kern="0">
                <a:solidFill>
                  <a:srgbClr val="FFFFFF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小小的蜉蝣从一株草飞到另一株草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从一朵花飞到另一朵花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她发现飞得越高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看见的世界就越大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3" name="QM_8_BD.45_4#2502f3e20?vcp=1&amp;pid=4330e51c7&amp;color=0,0,0&amp;vtp=1&amp;bbb=1&amp;hb=1"/>
          <p:cNvSpPr/>
          <p:nvPr/>
        </p:nvSpPr>
        <p:spPr>
          <a:xfrm>
            <a:off x="502920" y="1683512"/>
            <a:ext cx="11183112" cy="4672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世界有多大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蜉蝣问太阳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虽然和一只蜉蝣很难讲清楚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太阳还是很认真地和她说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世界很大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这片洼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地以外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有村庄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有城市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有田野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有草原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有森林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有沙漠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有戈壁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有大海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有大河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有高山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 kern="0">
                <a:solidFill>
                  <a:srgbClr val="FFFFFF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小小的蜉蝣从草尖飞到树梢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从低的树飞到高的树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u="wavy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你在往下走呢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走到你看不见我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一天就过去了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我的一天快过去了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太阳以为蜉蝣会伤心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正要说几句安慰的话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可她又飞起来了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谢谢你告诉我这么多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现在我要飞向你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我很远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我不怕远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你飞不到的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我想试试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我真的很远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飞一点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就会近一点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我等你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45_5#2502f3e20?vcp=1&amp;pid=4330e51c7&amp;color=0,0,0&amp;vtp=1&amp;bbb=1&amp;hb=1"/>
          <p:cNvSpPr/>
          <p:nvPr/>
        </p:nvSpPr>
        <p:spPr>
          <a:xfrm>
            <a:off x="502920" y="900000"/>
            <a:ext cx="11183112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蜉蝣透明的小翅膀多么闪亮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她一闪一闪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一闪一闪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朝着太阳飞去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太阳为她停住脚步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飞着飞着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飞着飞着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蜉蝣飞不动了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她收拢翅膀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任小小的身体一点一点飘落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她落向水面的时候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阳也落了下去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天黑了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天又亮了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太阳照在这片洼地上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照着一切微小而珍贵的生命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9_BD.46_1#5e204cbf3?sp=1&amp;vcp=1&amp;pid=2502f3e20&amp;color=0,0,0&amp;vtp=1&amp;bt=1&amp;bbb=1"/>
          <p:cNvSpPr/>
          <p:nvPr/>
        </p:nvSpPr>
        <p:spPr>
          <a:xfrm>
            <a:off x="502920" y="3736785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1.根据故事相应情节，分析小蜉蝣的心理及其产生原因。（6分）</a:t>
            </a:r>
            <a:endParaRPr lang="en-US" altLang="zh-CN" sz="1800" dirty="0"/>
          </a:p>
        </p:txBody>
      </p:sp>
      <p:pic>
        <p:nvPicPr>
          <p:cNvPr id="4" name="QB_9_BD.46_2#5e204cbf3?vcp=1&amp;pid=2502f3e20&amp;color=0,0,0&amp;tib=255,255,255&amp;vip=12#1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216" y="4219179"/>
            <a:ext cx="11027664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9_AN.47_1#5e204cbf3.blank?vcp=1&amp;pid=2502f3e20&amp;color=0,0,0&amp;vpa=12&amp;vtp=1"/>
          <p:cNvSpPr/>
          <p:nvPr/>
        </p:nvSpPr>
        <p:spPr>
          <a:xfrm>
            <a:off x="5385816" y="6346508"/>
            <a:ext cx="731520" cy="25603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小蜉蝣很快乐，因为自己能有一天生命，能见到这样一个新鲜的世界。</a:t>
            </a:r>
            <a:endParaRPr lang="en-US" altLang="zh-CN" sz="1300" dirty="0"/>
          </a:p>
        </p:txBody>
      </p:sp>
      <p:sp>
        <p:nvSpPr>
          <p:cNvPr id="6" name="QB_9_AN.48_1#5e204cbf3.blank?vcp=1&amp;pid=2502f3e20&amp;color=0,0,0&amp;vpa=13&amp;vtp=1"/>
          <p:cNvSpPr/>
          <p:nvPr/>
        </p:nvSpPr>
        <p:spPr>
          <a:xfrm>
            <a:off x="6117335" y="4566651"/>
            <a:ext cx="1985655" cy="283464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小蜉蝣感到难过，情绪低落，因遇见蝌蚪、野鸭、花蕾而认识到一天的短暂。</a:t>
            </a:r>
            <a:endParaRPr lang="en-US" altLang="zh-CN" sz="1300" dirty="0"/>
          </a:p>
        </p:txBody>
      </p:sp>
      <p:sp>
        <p:nvSpPr>
          <p:cNvPr id="7" name="QB_9_AN.49_1#5e204cbf3.blank?vcp=1&amp;pid=2502f3e20&amp;color=0,0,0&amp;vpa=14&amp;vtp=1"/>
          <p:cNvSpPr/>
          <p:nvPr/>
        </p:nvSpPr>
        <p:spPr>
          <a:xfrm>
            <a:off x="6903720" y="6326626"/>
            <a:ext cx="694944" cy="27432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小蜉蝣不再伤心，因为它认识到生命即使短暂也仍然美好珍贵。（6分）</a:t>
            </a:r>
            <a:endParaRPr lang="en-US" altLang="zh-CN" sz="1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50_1#e2cb42394?sp=1&amp;vcp=1&amp;pid=2502f3e20&amp;color=0,0,0&amp;mp=1&amp;vtp=1&amp;bt=1&amp;bbb=1"/>
          <p:cNvSpPr/>
          <p:nvPr/>
        </p:nvSpPr>
        <p:spPr>
          <a:xfrm>
            <a:off x="502920" y="2294797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2.根据要求研读故事语言。（6分）</a:t>
            </a:r>
            <a:endParaRPr lang="en-US" altLang="zh-CN" sz="1800" dirty="0"/>
          </a:p>
        </p:txBody>
      </p:sp>
      <p:graphicFrame>
        <p:nvGraphicFramePr>
          <p:cNvPr id="33" name="QO_9_BD.50_2#e2cb42394?colgroup=23,23&amp;vcp=1&amp;pid=2502f3e20&amp;color=0,0,0&amp;mp=1&amp;vtp=1&amp;bbb=1&amp;hb=1"/>
          <p:cNvGraphicFramePr>
            <a:graphicFrameLocks noGrp="1"/>
          </p:cNvGraphicFramePr>
          <p:nvPr/>
        </p:nvGraphicFramePr>
        <p:xfrm>
          <a:off x="502920" y="2776254"/>
          <a:ext cx="11155680" cy="2241614"/>
        </p:xfrm>
        <a:graphic>
          <a:graphicData uri="http://schemas.openxmlformats.org/drawingml/2006/table">
            <a:tbl>
              <a:tblPr/>
              <a:tblGrid>
                <a:gridCol w="5577840"/>
                <a:gridCol w="5577840"/>
              </a:tblGrid>
              <a:tr h="3823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研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44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可我有整整一天的生命啊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①关注角色的语言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从重音角度设计句子的朗读并简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述理由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（3分）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77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小小的蜉蝣从一株草飞到另一株草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从一朵花飞到另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一朵花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小小的蜉蝣从草尖飞到树梢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从低的树飞到高的树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②关注语言表达技巧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联系上下文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品析反复手法的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表达效果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（3分）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AN.51_1#e2cb42394?vcp=1&amp;pid=2502f3e20&amp;color=0,0,0&amp;vtp=1&amp;bt=1&amp;bbb=1&amp;hb=1"/>
          <p:cNvSpPr/>
          <p:nvPr/>
        </p:nvSpPr>
        <p:spPr>
          <a:xfrm>
            <a:off x="502920" y="1814293"/>
            <a:ext cx="11183112" cy="3706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①【示例一】“整整”读重音，强调“一天”在小蜉游眼里的“长”，“一天”也可以做很多事，重读“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整整”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可以表现出小蜉蝣认识到时间长短后对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“一天”的知足、珍惜。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示例二】“一天”读重音，强调在小蜉蝣眼里“一天”的“珍贵”和“重要”，拥有“一天”也可以做很多事，重读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”可以表现出小蜉蝣认识到时间长短后对“一天”的知足、珍惜。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示例三】“整整一天”读重音，强调小蜉蝣眼里的“一天”是“长”的，是“珍贵”与“重要”的，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是她完整的一生，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也可以做很多事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。重读“整整一天”可以表现出小蜉蝣认识到时间长短后对“一天”的知足、珍惜。（3分）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“小小的”反复出现，强调蜉蝣这一生命的微小，与故事中其他生命形成对比。“从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”的反复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了小蜉蝣努力飞舞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、努力欣赏、努力体验的生命状态，展现了它短短一天里对更广大世界的探寻。同时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，反复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手法能形成故事回环往复的叙事节奏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52_1#788fd61de?vcp=1&amp;pid=2502f3e20&amp;color=0,0,0&amp;vtp=1&amp;bt=1&amp;bbb=1"/>
          <p:cNvSpPr/>
          <p:nvPr/>
        </p:nvSpPr>
        <p:spPr>
          <a:xfrm>
            <a:off x="502920" y="245040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3.作者为何选择“太阳和蜉蝣”这组形象来创作这个故事？请简要分析。（6分）</a:t>
            </a:r>
            <a:endParaRPr lang="en-US" altLang="zh-CN" sz="1800" dirty="0"/>
          </a:p>
        </p:txBody>
      </p:sp>
      <p:sp>
        <p:nvSpPr>
          <p:cNvPr id="3" name="QO_9_AN.53_1#788fd61de?vcp=1&amp;pid=2502f3e20&amp;color=0,0,0&amp;vtp=1&amp;bbb=1&amp;hb=1"/>
          <p:cNvSpPr/>
          <p:nvPr/>
        </p:nvSpPr>
        <p:spPr>
          <a:xfrm>
            <a:off x="502920" y="2848866"/>
            <a:ext cx="11183112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【示例】太阳非常巨大，既了解天地的广袤，也拥有永恒的时间。蜉蝣非常微小，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只在洼地里活短暂的一天。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太阳升起和落下的一天刚好是蜉蝣从出生到逝去的一生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，太阳是蜉蝣一生的见证者、陪伴者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。作者选择太阳与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蜉蝣进行对话创作故事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，永恒与短暂、伟大与渺小，两个形象具有极大的反差又有本质的相同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，都展示着生命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的美好与珍贵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。这样的形象组合更能引发读者对时空、生命的深度思考：时空无垠，生命不息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。每一个如蜉蝣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般微小的生命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，都是珍贵的，都要不断成长、努力生活。这样的生命，一样值得我们尊重。（6分）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4e886cf66?vcp=1&amp;pid=ca98f685f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［2023金华婺城区三模］</a:t>
            </a:r>
            <a:endParaRPr lang="en-US" altLang="zh-CN" sz="2400" dirty="0"/>
          </a:p>
        </p:txBody>
      </p:sp>
      <p:sp>
        <p:nvSpPr>
          <p:cNvPr id="3" name="QM_8_BD.68_1#a9bff38e2?vcp=1&amp;pid=4e886cf66&amp;color=0,0,0&amp;vtp=1&amp;bbb=1&amp;hb=1"/>
          <p:cNvSpPr/>
          <p:nvPr/>
        </p:nvSpPr>
        <p:spPr>
          <a:xfrm>
            <a:off x="502920" y="12700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蜗牛和玫瑰树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园子的四周是一圈榛子树丛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像一排篱笆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外面是田野和草地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有许多牛羊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园子的中间有一棵花繁的玫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瑰树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树下有一只蜗牛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他体内有许多东西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那是他自己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等轮到我吧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我不止开花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不止结榛子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或者说像牛羊一样只产奶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我要贡献更多的东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我真是对您大抱希望呢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玫瑰树说道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我斗胆请教一下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您什么时候兑现呢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我得慢慢来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您总是那么着急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着急是不能成事的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蜗牛仍躺在玫瑰树下大体上同一个地方的太阳里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玫瑰树结了骨朵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绽出花朵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总是那么清爽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那么新鲜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蜗牛伸出一半身子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探出他的触角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接着又把触角缩了回去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什么东西看来都和去年一样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没有出现什么进步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玫瑰树还在开他的玫瑰花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再没有什么新招了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夏天过去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秋天到来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玫瑰还在开花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结骨朵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一直到雪飘了下来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寒风呼啸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天气湿冷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玫瑰树垂向地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蜗牛钻到地里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接着又开始了新的一年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玫瑰又吐芽抽枝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蜗牛也爬了出来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68_1#a9bff38e2?vcp=1&amp;pid=4e886cf66&amp;color=0,0,0&amp;vtp=1&amp;bbb=1&amp;hb=1"/>
          <p:cNvSpPr/>
          <p:nvPr/>
        </p:nvSpPr>
        <p:spPr>
          <a:xfrm>
            <a:off x="502920" y="11484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现在您已经成了老玫瑰枝了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您大约快要了结生命了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您把您所有的一切都给了世界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有意义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是一个我没有时间考虑的问题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但很明显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您一点也没有为您的内在发展做过点什么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否则的话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一定会另有作为的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您能否认吗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您很快便会变成光秃秃的枝子了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您明白我讲的吗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您把我吓了一跳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玫瑰树说道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我从来没有想过这一点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看来您从来不太费神思考问题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您是否曾经考虑过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您为什么开花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开花是怎么一回事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为什么是这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样而不是另外一样呢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玫瑰树说道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我在欢乐中开花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因为我只能这样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太阳是那样暖和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空气是那样新鲜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我吸吮清澈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的露珠和猛烈的雨水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我呼吸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我生活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泥土往我身体内注入一股力量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上面的空中也涌来一股力量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我感到一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阵幸福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总是那么新鲜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那么充分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因此我必须不断开花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那是我的生活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我只能这样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您过的是一种很舒服的日子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的确如此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我得到了一切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玫瑰树说道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但是您得到的更多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您是一位善于思考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思想深刻的生灵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您的禀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赋极高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令世界吃惊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  <p:sp>
        <p:nvSpPr>
          <p:cNvPr id="3" name="QM_8_BD.68_1#a9bff38e2?vcp=1&amp;pid=4e886cf66&amp;color=0,0,0&amp;vtp=1&amp;bbb=1&amp;hb=1&amp;zzd= 12"/>
          <p:cNvSpPr/>
          <p:nvPr/>
        </p:nvSpPr>
        <p:spPr>
          <a:xfrm>
            <a:off x="4941602" y="4882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8_BD.68_1#a9bff38e2?vcp=1&amp;pid=4e886cf66&amp;color=0,0,0&amp;vtp=1&amp;bbb=1&amp;hb=1&amp;zzd= 12"/>
          <p:cNvSpPr/>
          <p:nvPr/>
        </p:nvSpPr>
        <p:spPr>
          <a:xfrm>
            <a:off x="5170202" y="4882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8_BD.68_1#a9bff38e2?vcp=1&amp;pid=4e886cf66&amp;color=0,0,0&amp;vtp=1&amp;bbb=1&amp;hb=1&amp;zzd= 12"/>
          <p:cNvSpPr/>
          <p:nvPr/>
        </p:nvSpPr>
        <p:spPr>
          <a:xfrm>
            <a:off x="8370601" y="4882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8_BD.68_1#a9bff38e2?vcp=1&amp;pid=4e886cf66&amp;color=0,0,0&amp;vtp=1&amp;bbb=1&amp;hb=1&amp;zzd= 12"/>
          <p:cNvSpPr/>
          <p:nvPr/>
        </p:nvSpPr>
        <p:spPr>
          <a:xfrm>
            <a:off x="8599201" y="4882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68_1#a9bff38e2?vcp=1&amp;pid=4e886cf66&amp;color=0,0,0&amp;vtp=1&amp;bbb=1&amp;hb=1"/>
          <p:cNvSpPr/>
          <p:nvPr/>
        </p:nvSpPr>
        <p:spPr>
          <a:xfrm>
            <a:off x="502920" y="942660"/>
            <a:ext cx="11183112" cy="544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这我压根儿就没有想过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世界与我不相干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我和世界有什么关系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我自身与我身体的事就够多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可是难道说我们不应该把我们最好的东西奉献给别人吗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把我们能拿出的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我只做到了拿出玫瑰来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可您呢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您得到那么多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您给了世界什么呢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您将给它什么呢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我给什么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我给什么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我朝它吐唾沫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它不中用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它和我没有关系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您去开您的玫瑰花去吧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您能干的就这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么多了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让榛子树结它的榛子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让牛和羊产奶去吧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它们各有自己的群众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我的在我自身里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我缩进自己的身体里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待在自己的躯壳里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世界与我没有关系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蜗牛就缩回到自己的屋子里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带上了门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真是叫人伤心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玫瑰树说道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就算我特别愿意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我也无法把身子缩进去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我必须总是开花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总是开玫瑰花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花瓣落了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被风吹走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不过我却看见一位家庭主妇把一朵玫瑰花夹在诗集里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我的另一朵玫瑰花被插在一个年轻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美丽的姑娘的胸前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还有一朵被一个幸福快乐的小孩子吻了一下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这些都叫我很高兴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这是真正的幸福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我的回忆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是我的生活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玫瑰天真无邪地开着花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蜗牛缩在他的屋子里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世界和他没有关系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68_1#a9bff38e2?vcp=1&amp;pid=4e886cf66&amp;color=0,0,0&amp;vtp=1&amp;bbb=1&amp;hb=1"/>
          <p:cNvSpPr/>
          <p:nvPr/>
        </p:nvSpPr>
        <p:spPr>
          <a:xfrm>
            <a:off x="502920" y="2642555"/>
            <a:ext cx="11183112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一年年过去了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蜗牛成了泥土中的泥土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玫瑰树成了泥土中的泥土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连诗集中留作纪念的玫瑰也枯萎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可是园子里新的玫瑰树开着花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园子里爬出了新的蜗牛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他们缩在自己的屋子里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吐着唾沫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他们无关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是不是我们还要把故事从头念一遍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它不会有两个样子的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选自《安徒生童话》，有删改）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819dfee5.fixed?vcp=1&amp;pid=3fcaf1f99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模块三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文学类作品阅读</a:t>
            </a:r>
            <a:endParaRPr lang="en-US" altLang="zh-CN" sz="6600" dirty="0"/>
          </a:p>
        </p:txBody>
      </p:sp>
      <p:pic>
        <p:nvPicPr>
          <p:cNvPr id="3" name="C_2#5819dfee5.fixed?vcp=1&amp;pid=3fcaf1f9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69_1#ed2ee90af?sp=1&amp;vcp=1&amp;pid=a9bff38e2&amp;color=0,0,0&amp;vtp=1&amp;bt=1&amp;bbb=1"/>
          <p:cNvSpPr/>
          <p:nvPr/>
        </p:nvSpPr>
        <p:spPr>
          <a:xfrm>
            <a:off x="502920" y="244214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1.童话常用对照的方式叙述故事情节，请完成下面的表格。（3分）</a:t>
            </a:r>
            <a:endParaRPr lang="en-US" altLang="zh-CN" sz="1800" dirty="0"/>
          </a:p>
        </p:txBody>
      </p:sp>
      <p:graphicFrame>
        <p:nvGraphicFramePr>
          <p:cNvPr id="42" name="QB_9_BD.69_2#ed2ee90af?colgroup=15,15,15&amp;vcp=1&amp;pid=a9bff38e2&amp;color=0,0,0&amp;vtp=1&amp;bbb=1"/>
          <p:cNvGraphicFramePr>
            <a:graphicFrameLocks noGrp="1"/>
          </p:cNvGraphicFramePr>
          <p:nvPr/>
        </p:nvGraphicFramePr>
        <p:xfrm>
          <a:off x="502920" y="2923606"/>
          <a:ext cx="11155680" cy="1946910"/>
        </p:xfrm>
        <a:graphic>
          <a:graphicData uri="http://schemas.openxmlformats.org/drawingml/2006/table">
            <a:tbl>
              <a:tblPr/>
              <a:tblGrid>
                <a:gridCol w="3803904"/>
                <a:gridCol w="3675888"/>
                <a:gridCol w="3675888"/>
              </a:tblGrid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第一年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玫瑰树花繁似锦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蜗牛希望贡献更多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第二年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玫瑰树绽出花朵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新一年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玫瑰树吐芽抽枝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蜗牛缩回到屋子并关上门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一年年过去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386842"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通过梳理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我们发现：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③玫瑰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蜗牛空想退缩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4" name="QB_9_AN.70_1#ed2ee90af.blank?vcp=1&amp;pid=a9bff38e2&amp;color=0,0,0&amp;vpa=18&amp;vtp=1&amp;bbb=1"/>
          <p:cNvSpPr/>
          <p:nvPr/>
        </p:nvSpPr>
        <p:spPr>
          <a:xfrm>
            <a:off x="8797513" y="3303717"/>
            <a:ext cx="2224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蜗牛探出触角又缩回</a:t>
            </a:r>
            <a:endParaRPr lang="en-US" altLang="zh-CN" dirty="0"/>
          </a:p>
        </p:txBody>
      </p:sp>
      <p:sp>
        <p:nvSpPr>
          <p:cNvPr id="5" name="QB_9_AN.71_1#ed2ee90af.blank?vcp=1&amp;pid=a9bff38e2&amp;color=0,0,0&amp;vpa=19&amp;vtp=1&amp;bbb=1"/>
          <p:cNvSpPr/>
          <p:nvPr/>
        </p:nvSpPr>
        <p:spPr>
          <a:xfrm>
            <a:off x="6273768" y="4083752"/>
            <a:ext cx="3595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玫瑰树和蜗牛都成了泥土中的泥土</a:t>
            </a:r>
            <a:endParaRPr lang="en-US" altLang="zh-CN" dirty="0"/>
          </a:p>
        </p:txBody>
      </p:sp>
      <p:sp>
        <p:nvSpPr>
          <p:cNvPr id="6" name="QB_9_AN.72_1#ed2ee90af.blank?vcp=1&amp;pid=a9bff38e2&amp;color=0,0,0&amp;vpa=20&amp;vtp=1&amp;bbb=1"/>
          <p:cNvSpPr/>
          <p:nvPr/>
        </p:nvSpPr>
        <p:spPr>
          <a:xfrm>
            <a:off x="5800566" y="4472181"/>
            <a:ext cx="18811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绽放一生（3分）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73_1#b046e66d2?vcp=1&amp;pid=a9bff38e2&amp;color=0,0,0&amp;vtp=1&amp;bt=1&amp;bbb=1"/>
          <p:cNvSpPr/>
          <p:nvPr/>
        </p:nvSpPr>
        <p:spPr>
          <a:xfrm>
            <a:off x="502920" y="139503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2.读文中的画线句，回答括号里的问题。（8分）</a:t>
            </a:r>
            <a:endParaRPr lang="en-US" altLang="zh-CN" sz="1800" dirty="0"/>
          </a:p>
        </p:txBody>
      </p:sp>
      <p:sp>
        <p:nvSpPr>
          <p:cNvPr id="3" name="QO_10_BD.74_1#37b013c22?vcp=1&amp;pid=b046e66d2&amp;color=0,0,0&amp;vtp=1&amp;bbb=1"/>
          <p:cNvSpPr/>
          <p:nvPr>
            <p:custDataLst>
              <p:tags r:id="rId1"/>
            </p:custDataLst>
          </p:nvPr>
        </p:nvSpPr>
        <p:spPr>
          <a:xfrm>
            <a:off x="502920" y="1791464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因此我必须不断开花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那是我的生活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我只能这样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!（结合加点词品析玫瑰树的心理。）</a:t>
            </a:r>
            <a:endParaRPr lang="en-US" altLang="zh-CN" sz="1800" dirty="0"/>
          </a:p>
        </p:txBody>
      </p:sp>
      <p:sp>
        <p:nvSpPr>
          <p:cNvPr id="4" name="QO_10_AN.75_1#37b013c22?vcp=1&amp;pid=b046e66d2&amp;color=0,0,0&amp;vtp=1&amp;bbb=1&amp;hb=1"/>
          <p:cNvSpPr/>
          <p:nvPr>
            <p:custDataLst>
              <p:tags r:id="rId2"/>
            </p:custDataLst>
          </p:nvPr>
        </p:nvSpPr>
        <p:spPr>
          <a:xfrm>
            <a:off x="502920" y="220224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“必须”表现出玫瑰树有一种强烈的责任感；“只能”表现玫瑰树此时对生活无法选择的无奈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，与他的幸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福状态形成对比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  <p:sp>
        <p:nvSpPr>
          <p:cNvPr id="5" name="QO_10_BD.76_1#28723594f?vcp=1&amp;pid=b046e66d2&amp;color=0,0,0&amp;vtp=1&amp;bbb=1"/>
          <p:cNvSpPr/>
          <p:nvPr>
            <p:custDataLst>
              <p:tags r:id="rId3"/>
            </p:custDataLst>
          </p:nvPr>
        </p:nvSpPr>
        <p:spPr>
          <a:xfrm>
            <a:off x="502920" y="3029714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我给什么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我给什么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!（品析标点符号的表达效果。）</a:t>
            </a:r>
            <a:endParaRPr lang="en-US" altLang="zh-CN" sz="1800" dirty="0"/>
          </a:p>
        </p:txBody>
      </p:sp>
      <p:sp>
        <p:nvSpPr>
          <p:cNvPr id="6" name="QO_10_AN.77_1#28723594f?vcp=1&amp;pid=b046e66d2&amp;color=0,0,0&amp;vtp=1&amp;bbb=1&amp;hb=1"/>
          <p:cNvSpPr/>
          <p:nvPr>
            <p:custDataLst>
              <p:tags r:id="rId4"/>
            </p:custDataLst>
          </p:nvPr>
        </p:nvSpPr>
        <p:spPr>
          <a:xfrm>
            <a:off x="502920" y="344049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“？”表现蜗牛给不了世界任何的东西、找不到自身价值的悲哀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，“！”表现出蜗牛由此而产生的对世界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的愤怒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  <p:sp>
        <p:nvSpPr>
          <p:cNvPr id="7" name="QO_9_BD.78_1#42565889c?vcp=1&amp;pid=a9bff38e2&amp;color=0,0,0&amp;vtp=1&amp;bbb=1"/>
          <p:cNvSpPr/>
          <p:nvPr>
            <p:custDataLst>
              <p:tags r:id="rId5"/>
            </p:custDataLst>
          </p:nvPr>
        </p:nvSpPr>
        <p:spPr>
          <a:xfrm>
            <a:off x="502920" y="426796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3.本文编入《儿童童话故事》时，编者删去了最后三段，你是否赞同？结合全文，简述理由。（4分）</a:t>
            </a:r>
            <a:endParaRPr lang="en-US" altLang="zh-CN" sz="1800" dirty="0"/>
          </a:p>
        </p:txBody>
      </p:sp>
      <p:sp>
        <p:nvSpPr>
          <p:cNvPr id="8" name="QO_9_AN.79_1#42565889c?vcp=1&amp;pid=a9bff38e2&amp;color=0,0,0&amp;vtp=1&amp;bbb=1&amp;hb=1"/>
          <p:cNvSpPr/>
          <p:nvPr>
            <p:custDataLst>
              <p:tags r:id="rId6"/>
            </p:custDataLst>
          </p:nvPr>
        </p:nvSpPr>
        <p:spPr>
          <a:xfrm>
            <a:off x="502920" y="4675761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【示例】我不赞同。最后三段叙述了蜗牛和玫瑰树死去后，它们的下一代还会重复上一辈的命运。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这样的结尾，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既揭示了蜗牛和玫瑰树形象的普遍性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，又深化了童话的主题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：蜗牛和玫瑰树用不同的生活态度演绎着各自生命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的轮回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  <p:sp>
        <p:nvSpPr>
          <p:cNvPr id="9" name="QO_10_BD.74_1#37b013c22?vcp=1&amp;pid=b046e66d2&amp;color=0,0,0&amp;vtp=1&amp;bbb=1&amp;zzd= 1"/>
          <p:cNvSpPr/>
          <p:nvPr>
            <p:custDataLst>
              <p:tags r:id="rId7"/>
            </p:custDataLst>
          </p:nvPr>
        </p:nvSpPr>
        <p:spPr>
          <a:xfrm>
            <a:off x="1855502" y="21426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10_BD.74_1#37b013c22?vcp=1&amp;pid=b046e66d2&amp;color=0,0,0&amp;vtp=1&amp;bbb=1&amp;zzd= 1"/>
          <p:cNvSpPr/>
          <p:nvPr>
            <p:custDataLst>
              <p:tags r:id="rId8"/>
            </p:custDataLst>
          </p:nvPr>
        </p:nvSpPr>
        <p:spPr>
          <a:xfrm>
            <a:off x="2084102" y="21426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10_BD.74_1#37b013c22?vcp=1&amp;pid=b046e66d2&amp;color=0,0,0&amp;vtp=1&amp;bbb=1&amp;zzd= 1"/>
          <p:cNvSpPr/>
          <p:nvPr>
            <p:custDataLst>
              <p:tags r:id="rId9"/>
            </p:custDataLst>
          </p:nvPr>
        </p:nvSpPr>
        <p:spPr>
          <a:xfrm>
            <a:off x="5284502" y="21426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10_BD.74_1#37b013c22?vcp=1&amp;pid=b046e66d2&amp;color=0,0,0&amp;vtp=1&amp;bbb=1&amp;zzd= 1"/>
          <p:cNvSpPr/>
          <p:nvPr>
            <p:custDataLst>
              <p:tags r:id="rId10"/>
            </p:custDataLst>
          </p:nvPr>
        </p:nvSpPr>
        <p:spPr>
          <a:xfrm>
            <a:off x="5513102" y="21426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80_1#80f371c85?sp=1&amp;vcp=1&amp;pid=a9bff38e2&amp;color=0,0,0&amp;vtp=1&amp;bt=1&amp;bbb=1&amp;hb=1"/>
          <p:cNvSpPr/>
          <p:nvPr/>
        </p:nvSpPr>
        <p:spPr>
          <a:xfrm>
            <a:off x="502920" y="900000"/>
            <a:ext cx="11183112" cy="671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4.叶君健先生将安徒生一生的创作分为三个时期。你认为本文属于他哪个时期的作品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？请结合助读材料和童话内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，阐述你的理由。（5分）</a:t>
            </a:r>
            <a:endParaRPr lang="en-US" altLang="zh-CN" dirty="0"/>
          </a:p>
        </p:txBody>
      </p:sp>
      <p:graphicFrame>
        <p:nvGraphicFramePr>
          <p:cNvPr id="44" name="QO_9_BD.80_2#80f371c85?colgroup=48&amp;vcp=1&amp;pid=a9bff38e2&amp;color=0,0,0&amp;vtp=1&amp;bbb=1&amp;hb=1"/>
          <p:cNvGraphicFramePr>
            <a:graphicFrameLocks noGrp="1"/>
          </p:cNvGraphicFramePr>
          <p:nvPr/>
        </p:nvGraphicFramePr>
        <p:xfrm>
          <a:off x="502920" y="1699593"/>
          <a:ext cx="11164824" cy="2877439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87743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助读材料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第一时期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讲给孩子们听的故事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这些童话充满了美丽的想象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内容生动有趣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富有吸引力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第二时期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新的童话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安徒生用童话形式写有关现实生活的故事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抚慰苦难人的心灵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第三时期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endParaRPr lang="en-US" altLang="zh-CN" sz="1200" dirty="0"/>
                    </a:p>
                    <a:p>
                      <a:pPr marL="0" indent="0" algn="r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故事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这时期的写法仍保留童话的特点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安徒生对现实生活的认识更深刻了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他也更热爱人类了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——叶君健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安徒生童话创作思想与艺术特色》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9_AN.81_1#80f371c85?vcp=1&amp;pid=a9bff38e2&amp;color=0,0,0&amp;vtp=1&amp;bbb=1&amp;hb=1"/>
          <p:cNvSpPr/>
          <p:nvPr/>
        </p:nvSpPr>
        <p:spPr>
          <a:xfrm>
            <a:off x="502920" y="4709493"/>
            <a:ext cx="11183112" cy="1738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【示例】我认为本文属于第三时期创作的作品。本文玫瑰树尊重自己的天性，一生努力绽放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。蜗牛原先胸有大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8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志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，最后退缩回壳。这两个有着鲜明对比的形象可以代表人类社会的两类人：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玫瑰树代表着那些向世界奉献爱，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8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却忽视内心建设的行动者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；蜗牛代表了那些认真思考过人生的意义，又苦于发现不了自身价值的思想者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8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包含了安徒生对不同人生态度的尊重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，对人类的热爱。以此启发人们重新认识自身的价值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，思考人生的其他可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39c49bba.fixed?vcp=1&amp;pid=f9f0f802f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全国真题检测练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82_1#912132fcd?vcp=1&amp;pid=52f40a89c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967044"/>
            <a:ext cx="896112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6_BD.82_1#912132fcd?vcp=1&amp;pid=52f40a89c&amp;color=0,0,0&amp;vtp=1&amp;bt=1&amp;bbb=1"/>
          <p:cNvSpPr/>
          <p:nvPr/>
        </p:nvSpPr>
        <p:spPr>
          <a:xfrm>
            <a:off x="502920" y="950026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2024四川宜宾中考】</a:t>
            </a:r>
            <a:endParaRPr lang="en-US" altLang="zh-CN" sz="100" dirty="0"/>
          </a:p>
        </p:txBody>
      </p:sp>
      <p:sp>
        <p:nvSpPr>
          <p:cNvPr id="4" name="QM_6_BD.82_2#912132fcd?sp=1&amp;vcp=1&amp;pid=52f40a89c&amp;color=0,0,0&amp;vtp=1&amp;bbb=1&amp;hb=1"/>
          <p:cNvSpPr/>
          <p:nvPr/>
        </p:nvSpPr>
        <p:spPr>
          <a:xfrm>
            <a:off x="502920" y="1357569"/>
            <a:ext cx="11183112" cy="4961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雪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兔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渊洁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路路是一只黑兔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他恨自己的肤色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森林里只有路路一只黑兔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白兔们不跟他玩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就因为他肤色黑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路路从小就喜欢一只叫冉冉的白兔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性格温柔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走起路来姿态特别好看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路路经常躲在大树后边看她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路路在草丛里碰见了冉冉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路路心使劲跳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冉冉见是黑兔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没吭声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从小爸爸就告诉她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白兔比黑兔高贵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路路给冉冉让开路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冉冉头也不回地走了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路路连做梦都想把自己的肤色变成白色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不为别的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就为能同冉冉说几句话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可他清楚这是不可能的事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没有希望的生活是痛苦的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冬天到了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一天夜里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天上飘起鹅毛大雪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转眼间就把山林染白了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82_3#912132fcd?sp=1&amp;vcp=1&amp;pid=52f40a89c&amp;color=0,0,0&amp;vtp=1&amp;bbb=1&amp;hb=1"/>
          <p:cNvSpPr/>
          <p:nvPr/>
        </p:nvSpPr>
        <p:spPr>
          <a:xfrm>
            <a:off x="502920" y="915775"/>
            <a:ext cx="11183112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睡在草丛里的路路的身上挂满了雪花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路路惊喜地发现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自己变成了白兔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路路兴奋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虽然他知道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太阳一出来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身上的雪就会融化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但他只要能同冉冉说上几句话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他就满足了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路路祈祷太阳晚些出来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路路小心翼翼地朝白兔居住的地方走去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他生怕碰落了身上的雪花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老天会安排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路路没走多远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就看见冉冉在两棵大树之间玩雪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冉冉见是一只白兔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友好地说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咱们一块儿玩行吗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路路谨慎地试探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当然可以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我怎么没见过你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我是从别的森林来的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路路不得不撒谎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他认为自己是在撒真诚的谎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冉冉和路路一边玩一边聊天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冉冉真喜欢路路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喜欢他的性格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喜欢他的幽默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路路更是感到甜美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他认识到自己并不比白兔差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这从冉冉兴奋的程度上就能判断出来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M_6_BD.82_4#912132fcd?sp=1&amp;vcp=1&amp;pid=52f40a89c&amp;color=0,0,0&amp;vtp=1&amp;bbb=1"/>
          <p:cNvSpPr/>
          <p:nvPr/>
        </p:nvSpPr>
        <p:spPr>
          <a:xfrm>
            <a:off x="502920" y="5447565"/>
            <a:ext cx="11183112" cy="838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太阳终于无情地从山后露出了通红的脸庞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树枝上的雪花开始变成水珠坠落进泥土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路路明白自己的真面目马上就要暴露了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他不愿破坏这美好的场面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l" latinLnBrk="1">
              <a:lnSpc>
                <a:spcPct val="150000"/>
              </a:lnSpc>
            </a:pPr>
            <a:endParaRPr lang="en-US" altLang="zh-CN" sz="1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82_4#912132fcd?sp=1&amp;vcp=1&amp;pid=52f40a89c&amp;color=0,0,0&amp;vtp=1&amp;bbb=1"/>
          <p:cNvSpPr/>
          <p:nvPr/>
        </p:nvSpPr>
        <p:spPr>
          <a:xfrm>
            <a:off x="502920" y="938000"/>
            <a:ext cx="11183112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再见了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再玩一会儿不行吗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冉冉央求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我还有事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以后来玩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路路又说谎了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这回是神圣的谎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我等你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冉冉依依不舍地说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路路走了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几天后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路路又碰见了冉冉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路路情不自禁地问候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冉冉一看是黑兔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不理他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3" name="QM_6_BD.82_5#912132fcd?sp=1&amp;vcp=1&amp;pid=52f40a89c&amp;color=0,0,0&amp;vtp=1&amp;bbb=1&amp;hb=1"/>
          <p:cNvSpPr/>
          <p:nvPr/>
        </p:nvSpPr>
        <p:spPr>
          <a:xfrm>
            <a:off x="502920" y="4232810"/>
            <a:ext cx="11183112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路路心里感到凄凉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路路天天盼着下雪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可整整一个冬天再没下第二场雪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后来路路听说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冉冉失踪了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有人说她去别的森林找一只叫路路的白兔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也有人说她在半路上遇到了狼的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袭击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路路恨那场大雪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82_6#912132fcd?sp=1&amp;vcp=1&amp;pid=52f40a89c&amp;color=0,0,0&amp;vtp=1&amp;bt=1&amp;bbb=1&amp;hb=1"/>
          <p:cNvSpPr/>
          <p:nvPr/>
        </p:nvSpPr>
        <p:spPr>
          <a:xfrm>
            <a:off x="502920" y="1173165"/>
            <a:ext cx="11183112" cy="4961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帝的新装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（节选）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徒生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皇帝就在那个富丽的华盖下游行起来了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站在街上和窗子里的人都说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乖乖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皇上的新装真是漂亮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他上衣下面的后裙是多么美丽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这件衣服真合他的身材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谁也不愿意让人知道自己什么也看不见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因为这样就会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显出自己不称职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或是太愚蠢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皇帝所有的衣服从来没有获得过这样的称赞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可是他什么衣服也没有穿啊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一个小孩最后叫了出来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上帝哟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你听这个天真的声音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爸爸说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于是大家把这孩子讲的话私下里低声地传播开来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他并没有穿什么衣服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有一个小孩子说他并没有穿什么衣服啊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他实在没有穿什么衣服啊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最后所有的老百姓都说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皇帝有点儿发抖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因为他似乎觉得老百姓们所讲的话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是真的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不过他自己心里却这样想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我必须把这游行大典举行完毕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因此他摆出一副更骄傲的神气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他的内臣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们跟在他后面走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手中托着一条并不存在的后裙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83_1#1ca368d6b?vcp=1&amp;pid=912132fcd&amp;color=0,0,0&amp;vtp=1&amp;bt=1&amp;bbb=1"/>
          <p:cNvSpPr/>
          <p:nvPr/>
        </p:nvSpPr>
        <p:spPr>
          <a:xfrm>
            <a:off x="502920" y="2015779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1.下面关于《雪兔》内容相关的理解和分析，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不正确的一项是(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（3分）</a:t>
            </a:r>
            <a:endParaRPr lang="en-US" altLang="zh-CN" sz="1800" dirty="0"/>
          </a:p>
        </p:txBody>
      </p:sp>
      <p:sp>
        <p:nvSpPr>
          <p:cNvPr id="3" name="QC_7_AN.84_1#1ca368d6b.bracket?vcp=1&amp;pid=912132fcd&amp;color=0,0,0&amp;vpa=21&amp;vtp=1"/>
          <p:cNvSpPr/>
          <p:nvPr/>
        </p:nvSpPr>
        <p:spPr>
          <a:xfrm>
            <a:off x="6801325" y="2002444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7_BD.85_1#1ca368d6b.choices?vcp=1&amp;pid=912132fcd&amp;color=0,0,0&amp;vtp=1&amp;bbb=1"/>
          <p:cNvSpPr/>
          <p:nvPr/>
        </p:nvSpPr>
        <p:spPr>
          <a:xfrm>
            <a:off x="502920" y="2423322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A.“雪兔”其实是一只黑兔，因为不喜欢自己的肤色想变成白兔。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.身上挂满雪花的黑兔路路终于实现了得以亲近白兔冉冉的愿望。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.白兔冉冉因为路路的性格以及幽默而不再计较他是一只黑兔。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.“雪兔”形象虚幻而真实，深刻揭示了一个价值观偏执的世界。</a:t>
            </a:r>
            <a:endParaRPr lang="en-US" altLang="zh-CN" sz="1800" dirty="0"/>
          </a:p>
        </p:txBody>
      </p:sp>
      <p:sp>
        <p:nvSpPr>
          <p:cNvPr id="5" name="QC_7_AS.86_1#1ca368d6b?vcp=1&amp;pid=912132fcd&amp;color=0,0,0&amp;vtp=1&amp;bbb=1&amp;hb=1"/>
          <p:cNvSpPr/>
          <p:nvPr/>
        </p:nvSpPr>
        <p:spPr>
          <a:xfrm>
            <a:off x="502920" y="4071337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本题考查理解和分析文章内容的能力。C项，根据《雪兔》第26段“路路情不自禁地问候”，第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27段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冉冉一看是黑兔，不理他”可知，白兔冉冉和路路亲近的前提是认为他是白兔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，并没有不再计较路路是一只黑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兔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。故选C。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87_1#0d878933e?vcp=1&amp;pid=912132fcd&amp;color=0,0,0&amp;vtp=1&amp;bt=1&amp;bbb=1"/>
          <p:cNvSpPr/>
          <p:nvPr/>
        </p:nvSpPr>
        <p:spPr>
          <a:xfrm>
            <a:off x="502920" y="1217996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2.下面关于《雪兔》写作艺术的相关赏析，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不正确的一项是(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（3分）</a:t>
            </a:r>
            <a:endParaRPr lang="en-US" altLang="zh-CN" sz="1800" dirty="0"/>
          </a:p>
        </p:txBody>
      </p:sp>
      <p:sp>
        <p:nvSpPr>
          <p:cNvPr id="3" name="QC_7_AN.88_1#0d878933e.bracket?vcp=1&amp;pid=912132fcd&amp;color=0,0,0&amp;vpa=22&amp;vtp=1"/>
          <p:cNvSpPr/>
          <p:nvPr/>
        </p:nvSpPr>
        <p:spPr>
          <a:xfrm>
            <a:off x="6572725" y="1204661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7_BD.89_1#0d878933e.choices?vcp=1&amp;pid=912132fcd&amp;color=0,0,0&amp;vtp=1&amp;bbb=1"/>
          <p:cNvSpPr/>
          <p:nvPr/>
        </p:nvSpPr>
        <p:spPr>
          <a:xfrm>
            <a:off x="502920" y="1625539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699125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故事情节富于变化而又合情合理。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.塑造的兔子形象并不是人物形象。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699125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有心理描写也有个性化语言描写。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.巧妙运用对比手法表达文章主题。</a:t>
            </a:r>
            <a:endParaRPr lang="en-US" altLang="zh-CN" sz="1800" dirty="0"/>
          </a:p>
        </p:txBody>
      </p:sp>
      <p:sp>
        <p:nvSpPr>
          <p:cNvPr id="5" name="QC_7_AS.90_1#0d878933e?vcp=1&amp;pid=912132fcd&amp;color=0,0,0&amp;vtp=1&amp;bbb=1&amp;hb=1"/>
          <p:cNvSpPr/>
          <p:nvPr/>
        </p:nvSpPr>
        <p:spPr>
          <a:xfrm>
            <a:off x="502920" y="2445324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本题考查赏析文章表现手法的能力。B项，根据《雪兔》第4段“从小爸爸就告诉她，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白兔比黑兔高贵”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，黑兔路路因为肤色被排斥，体现了人类社会不平等的等级观念；《雪兔》第16段“冉冉真喜欢路路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，喜欢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他的性格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，喜欢他的幽默”可知，黑兔路路幽默、真诚，文章运用拟人的手法来塑造兔子形象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。文章塑造的兔子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形象实际上就是人物形象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，B项表述有误。故选B。</a:t>
            </a:r>
            <a:endParaRPr lang="en-US" altLang="zh-CN" dirty="0"/>
          </a:p>
        </p:txBody>
      </p:sp>
      <p:sp>
        <p:nvSpPr>
          <p:cNvPr id="6" name="QO_7_BD.91_1#03c74dc3d?vcp=1&amp;pid=912132fcd&amp;color=0,0,0&amp;vtp=1&amp;bbb=1"/>
          <p:cNvSpPr/>
          <p:nvPr/>
        </p:nvSpPr>
        <p:spPr>
          <a:xfrm>
            <a:off x="502920" y="405231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3.好的结尾总是让人意犹未尽、若有所思，请结合童话《雪兔》简要分析。（6分）</a:t>
            </a:r>
            <a:endParaRPr lang="en-US" altLang="zh-CN" sz="1800" dirty="0"/>
          </a:p>
        </p:txBody>
      </p:sp>
      <p:sp>
        <p:nvSpPr>
          <p:cNvPr id="7" name="QO_7_AN.92_1#03c74dc3d?vcp=1&amp;pid=912132fcd&amp;color=0,0,0&amp;vtp=1&amp;bbb=1&amp;hb=1"/>
          <p:cNvSpPr/>
          <p:nvPr/>
        </p:nvSpPr>
        <p:spPr>
          <a:xfrm>
            <a:off x="502920" y="4461004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《雪兔》的结尾令人回味，引人思考，给读者留有无穷回味的余地，结构安排上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，它使平淡的故事情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节陡然生出波澜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，产生震撼人心的力量。表现手法上，结尾与前文的伏笔相照应，使人觉得又在情理之中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。深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化主题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，表达了对不平等的等级观念的讽刺和抨击。塑造人物性格，写出了黑兔路路的真诚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，表现了黑兔路路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对白兔冉冉的关爱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9f0f802f.fixed?vcp=1&amp;pid=5819dfee5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专题十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童话、寓言阅读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93_1#e289ecbd3?vcp=1&amp;pid=912132fcd&amp;color=0,0,0&amp;mp=1&amp;vtp=1&amp;bt=1&amp;bbb=1"/>
          <p:cNvSpPr/>
          <p:nvPr/>
        </p:nvSpPr>
        <p:spPr>
          <a:xfrm>
            <a:off x="502920" y="203257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4.童话《雪兔》和《皇帝的新装》都设计了有关“说谎”“真相”的情节，请比较其异同。（6分）</a:t>
            </a:r>
            <a:endParaRPr lang="en-US" altLang="zh-CN" sz="1800" dirty="0"/>
          </a:p>
        </p:txBody>
      </p:sp>
      <p:sp>
        <p:nvSpPr>
          <p:cNvPr id="3" name="QO_7_AN.94_1#e289ecbd3?vcp=1&amp;pid=912132fcd&amp;color=0,0,0&amp;vtp=1&amp;bbb=1&amp;hb=1"/>
          <p:cNvSpPr/>
          <p:nvPr/>
        </p:nvSpPr>
        <p:spPr>
          <a:xfrm>
            <a:off x="502920" y="2431036"/>
            <a:ext cx="11183112" cy="28687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同：文中的形象都用谎言欺骗对方，从而达到他们想要的目的。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：《雪兔》中的黑兔路路用真诚的谎言来陪伴白兔冉冉度过美好的时光，《皇帝的新装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》中的骗子是利用别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人的好奇心来谋取利益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；《雪兔》并没有揭示真相，而是写冉冉因寻找路路而失踪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，使平淡的故事情节陡然生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出波澜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，给读者留有无穷回味的余地，《皇帝的新装》中用小孩子的话来揭示真相，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表现了成人世界的虚伪、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儿童世界的真实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，增强了讽刺的艺术效果；《雪兔》中的黑兔路路利用身上的雪花变成白兔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，从而能够和冉冉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一起玩耍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，《皇帝的新装》中骗子说谎话，设计了一件并不存在的漂亮的衣服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，采用丰富的细节描写来展开情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，他们谎言所使用的方法和载体不同。（6分）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f9f0f802f?lid=f4ee8dc50&amp;cid=f4ee8dc50&amp;vtp=1&amp;bt=1&amp;bbb=1">
            <a:hlinkClick r:id="rId1" action="ppaction://hlinksldjump"/>
          </p:cNvPr>
          <p:cNvSpPr/>
          <p:nvPr/>
        </p:nvSpPr>
        <p:spPr>
          <a:xfrm>
            <a:off x="3666744" y="2121408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altLang="zh-CN" sz="2800" dirty="0"/>
          </a:p>
        </p:txBody>
      </p:sp>
      <p:sp>
        <p:nvSpPr>
          <p:cNvPr id="3" name="C_1#目录1:f9f0f802f?lid=40e534106&amp;cid=40e534106&amp;vtp=1&amp;bbb=1">
            <a:hlinkClick r:id="rId2" action="ppaction://hlinksldjump"/>
          </p:cNvPr>
          <p:cNvSpPr/>
          <p:nvPr/>
        </p:nvSpPr>
        <p:spPr>
          <a:xfrm>
            <a:off x="3666744" y="309067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类型突破练</a:t>
            </a:r>
            <a:endParaRPr lang="en-US" altLang="zh-CN" sz="2800" dirty="0"/>
          </a:p>
        </p:txBody>
      </p:sp>
      <p:sp>
        <p:nvSpPr>
          <p:cNvPr id="4" name="C_1#目录1:f9f0f802f?lid=e39c49bba&amp;cid=e39c49bba&amp;vtp=1&amp;bbb=1">
            <a:hlinkClick r:id="rId3" action="ppaction://hlinksldjump"/>
          </p:cNvPr>
          <p:cNvSpPr/>
          <p:nvPr/>
        </p:nvSpPr>
        <p:spPr>
          <a:xfrm>
            <a:off x="3666744" y="4059936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4ee8dc50.fixed?vcp=1&amp;pid=f9f0f802f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浙江真题诊断练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2a4ce1e23?vcp=1&amp;pid=c8f3bcd97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［2023丽水中考］</a:t>
            </a:r>
            <a:endParaRPr lang="en-US" altLang="zh-CN" sz="2400" dirty="0"/>
          </a:p>
        </p:txBody>
      </p:sp>
      <p:sp>
        <p:nvSpPr>
          <p:cNvPr id="3" name="QM_7_BD.1_1#5c94119b2?vcp=1&amp;pid=2a4ce1e23&amp;color=0,0,0&amp;vtp=1&amp;bbb=1&amp;hb=1"/>
          <p:cNvSpPr/>
          <p:nvPr/>
        </p:nvSpPr>
        <p:spPr>
          <a:xfrm>
            <a:off x="502920" y="12700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手摇风琴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依列娜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法吉恩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从前有一位旅人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他有很长的路要走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天黑以前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他没能抵达目的地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于是他只得连夜赶路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一路上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他翻山越岭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不见城镇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不见村庄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甚至连一栋房子也没见过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黑夜彻底降临后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他终于失去方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不一会儿便迷失在森林之中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夜晚寂静得如同黑暗本身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眼睛什么也看不见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耳朵什么都听不着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为了排遣寂寞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他开始跟自己说话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现在我该如何是好呢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我是继续往前走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还是留在原地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如果继续走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我可能走错方向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到早上才发现自己已经远远偏离路线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而若是停在原地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我的旅程势必不会取得任何进展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毕竟要走到有早饭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吃的地方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还有约莫十一千米的路程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现在我该如何是好呢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要是我真的停在原地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我是应该躺下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还是站着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如果选择躺下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我应该会觉得芒刺在背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而如果选择站着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最后我肯定会两腿抽筋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我该如何是好呢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就在他自言自语的当儿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他又走了一段路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不过说到底也没走出太远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这位旅人听见从森林里传来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的乐声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他还没来得及停下脚步再次跟自己讲话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便又一次听见了那种乐声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在这种地方竟能听到如此不可思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1#5c94119b2?vcp=1&amp;pid=2a4ce1e23&amp;color=0,0,0&amp;vtp=1&amp;bbb=1&amp;hb=1"/>
          <p:cNvSpPr/>
          <p:nvPr/>
        </p:nvSpPr>
        <p:spPr>
          <a:xfrm>
            <a:off x="502920" y="942660"/>
            <a:ext cx="11183112" cy="544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议的音乐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既无人唱歌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也无人吹奏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那既非长笛声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亦非提琴声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在这种时候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面临这种境地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任凭谁都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会渴望听到这样的音乐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听出来了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旅人在这片黑暗的森林中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在这个漆黑的夜里所聆听到的这支乐曲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是由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手摇风琴传出的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这支乐曲令旅人感到快乐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他不再迷惘了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因为音乐让他觉得自己仿佛已经接近目的地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他的家已经近在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咫尺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他循着乐声走去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与此同时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他感到青草正在自己脚下飘摇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树叶迎着他的脸颊翩翩起舞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当接近声源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他喊道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你在哪里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他很确信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应该是有人在那儿的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因为森林中的一台手摇风琴不可能自己摇出乐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他猜对了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因为当他喊出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你在哪里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一个欢快的声音回答说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我在这里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旅人伸出手来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然后摸到了手摇风琴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稍等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那个欢快的声音又说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让我先演奏完这支曲子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您要是乐意的话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跟着一起跳舞也无妨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于是乐曲继续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欢快无比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旅人跳起舞来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跳得飞快又欢乐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末了还配合着音乐来了个精彩的收尾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真好啊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旅人说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自从我十岁那年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离开那些后街小巷之后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就再也没有跟随手摇风琴曲一起舞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蹈过了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那太可惜了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风琴手说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ags/tag10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ags/tag2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ags/tag3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ags/tag4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ags/tag5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ags/tag6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ags/tag7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ags/tag8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ags/tag9.xml><?xml version="1.0" encoding="utf-8"?>
<p:tagLst xmlns:p="http://schemas.openxmlformats.org/presentationml/2006/main">
  <p:tag name="KSO_WM_DIAGRAM_VIRTUALLY_FRAME" val="{&quot;height&quot;:320.99503937007876,&quot;left&quot;:39.6,&quot;top&quot;:141.06015748031496,&quot;width&quot;:880.5600000000001}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14986</Words>
  <Application>WPS 演示</Application>
  <PresentationFormat>宽屏</PresentationFormat>
  <Paragraphs>622</Paragraphs>
  <Slides>51</Slides>
  <Notes>49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6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菲菲和乐乐</cp:lastModifiedBy>
  <cp:revision>4</cp:revision>
  <dcterms:created xsi:type="dcterms:W3CDTF">2024-10-12T11:28:00Z</dcterms:created>
  <dcterms:modified xsi:type="dcterms:W3CDTF">2025-02-27T09:21:08Z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9F7D2FF6CE354821B77F8DDDAD5E1BA8_12</vt:lpwstr>
  </property>
  <property fmtid="{D5CDD505-2E9C-101B-9397-08002B2CF9AE}" pid="3" name="KSOProductBuildVer">
    <vt:lpwstr>2052-12.1.0.19770</vt:lpwstr>
  </property>
</Properties>
</file>